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1" r:id="rId5"/>
    <p:sldMasterId id="2147483683" r:id="rId6"/>
    <p:sldMasterId id="2147483695" r:id="rId7"/>
    <p:sldMasterId id="2147483707" r:id="rId8"/>
  </p:sldMasterIdLst>
  <p:sldIdLst>
    <p:sldId id="259" r:id="rId9"/>
    <p:sldId id="262" r:id="rId10"/>
    <p:sldId id="265" r:id="rId11"/>
    <p:sldId id="268" r:id="rId12"/>
    <p:sldId id="271" r:id="rId13"/>
    <p:sldId id="274" r:id="rId14"/>
    <p:sldId id="277" r:id="rId15"/>
    <p:sldId id="280" r:id="rId16"/>
    <p:sldId id="283" r:id="rId17"/>
    <p:sldId id="286" r:id="rId18"/>
    <p:sldId id="289" r:id="rId19"/>
    <p:sldId id="292" r:id="rId20"/>
    <p:sldId id="295" r:id="rId21"/>
    <p:sldId id="298" r:id="rId22"/>
    <p:sldId id="301" r:id="rId23"/>
    <p:sldId id="304" r:id="rId24"/>
    <p:sldId id="307" r:id="rId25"/>
    <p:sldId id="310" r:id="rId26"/>
    <p:sldId id="313" r:id="rId27"/>
    <p:sldId id="316" r:id="rId28"/>
    <p:sldId id="540"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2" r:id="rId61"/>
    <p:sldId id="415" r:id="rId62"/>
    <p:sldId id="418" r:id="rId63"/>
    <p:sldId id="421" r:id="rId64"/>
    <p:sldId id="424" r:id="rId65"/>
    <p:sldId id="427" r:id="rId66"/>
    <p:sldId id="430" r:id="rId67"/>
    <p:sldId id="433" r:id="rId68"/>
    <p:sldId id="436" r:id="rId69"/>
    <p:sldId id="439" r:id="rId70"/>
    <p:sldId id="442" r:id="rId71"/>
    <p:sldId id="445" r:id="rId72"/>
    <p:sldId id="448" r:id="rId73"/>
    <p:sldId id="451" r:id="rId74"/>
    <p:sldId id="454" r:id="rId75"/>
    <p:sldId id="457" r:id="rId76"/>
    <p:sldId id="460" r:id="rId77"/>
    <p:sldId id="463" r:id="rId78"/>
    <p:sldId id="466" r:id="rId79"/>
    <p:sldId id="469" r:id="rId80"/>
    <p:sldId id="472" r:id="rId81"/>
    <p:sldId id="475" r:id="rId82"/>
    <p:sldId id="478" r:id="rId83"/>
    <p:sldId id="481" r:id="rId84"/>
    <p:sldId id="484" r:id="rId85"/>
    <p:sldId id="487" r:id="rId86"/>
    <p:sldId id="490" r:id="rId87"/>
    <p:sldId id="493" r:id="rId88"/>
    <p:sldId id="496" r:id="rId89"/>
    <p:sldId id="499" r:id="rId90"/>
    <p:sldId id="502" r:id="rId91"/>
    <p:sldId id="505" r:id="rId92"/>
    <p:sldId id="508" r:id="rId93"/>
    <p:sldId id="511" r:id="rId94"/>
    <p:sldId id="514" r:id="rId95"/>
    <p:sldId id="517" r:id="rId96"/>
    <p:sldId id="520" r:id="rId97"/>
    <p:sldId id="523" r:id="rId98"/>
    <p:sldId id="526" r:id="rId99"/>
    <p:sldId id="529" r:id="rId100"/>
    <p:sldId id="532" r:id="rId101"/>
    <p:sldId id="535" r:id="rId102"/>
    <p:sldId id="538" r:id="rId103"/>
    <p:sldId id="539" r:id="rId104"/>
  </p:sldIdLst>
  <p:sldSz cx="12192000" cy="6858000"/>
  <p:notesSz cx="6858000" cy="9144000"/>
  <p:custDataLst>
    <p:tags r:id="rId10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p:restoredTop sz="0"/>
  </p:normalViewPr>
  <p:slideViewPr>
    <p:cSldViewPr>
      <p:cViewPr varScale="1">
        <p:scale>
          <a:sx n="66" d="100"/>
          <a:sy n="66" d="100"/>
        </p:scale>
        <p:origin x="632" y="44"/>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07" Type="http://schemas.openxmlformats.org/officeDocument/2006/relationships/viewProps" Target="viewProps.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theme" Target="theme/theme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presProps" Target="pres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tableStyles" Target="tableStyles.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tags" Target="tags/tag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D8B2CB35-258B-417A-9515-5BFED02A3E24}" type="datetimeFigureOut">
              <a:rPr lang="en-US" smtClean="0"/>
              <a:t>4/21/2023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71EBE0F3-F8AC-4EFC-BD4A-99C0E8411F27}" type="datetimeFigureOut">
              <a:rPr lang="en-US" smtClean="0"/>
              <a:t>4/21/2023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5BCCB9CB-C17C-4A2E-9548-B7A5A59C008D}" type="datetimeFigureOut">
              <a:rPr lang="en-US" smtClean="0"/>
              <a:t>4/21/2023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F442A727-F300-427C-9080-959EB48CF49B}" type="datetimeFigureOut">
              <a:rPr lang="en-US" smtClean="0"/>
              <a:t>4/21/2023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0CDE6ED6-714A-45B2-9B32-DD0B4D4D63A2}" type="datetimeFigureOut">
              <a:rPr lang="en-US" smtClean="0"/>
              <a:t>4/21/2023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7A82DB5C-A60F-4B66-A1A9-3D2323A4D1EE}" type="datetimeFigureOut">
              <a:rPr lang="en-US" smtClean="0"/>
              <a:t>4/21/2023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F484D9D4-8BF2-4A3C-B3BA-6DF32CF0D9ED}" type="datetimeFigureOut">
              <a:rPr lang="en-US" smtClean="0"/>
              <a:t>4/21/2023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E1DA71B5-5CD3-4876-BE5A-DD183AF8733F}" type="datetimeFigureOut">
              <a:rPr lang="en-US" smtClean="0"/>
              <a:t>4/21/2023</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85548CF9-8802-4214-99CB-4D442E00EED8}" type="datetimeFigureOut">
              <a:rPr lang="en-US" smtClean="0"/>
              <a:t>4/21/2023</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607DA673-FF56-43DF-A153-2B4B2B2CA05F}" type="datetimeFigureOut">
              <a:rPr lang="en-US" smtClean="0"/>
              <a:t>4/21/2023</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620F87F4-6A3C-483E-8E8F-4DF99FEA652B}" type="datetimeFigureOut">
              <a:rPr lang="en-US" smtClean="0"/>
              <a:t>4/21/2023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E7AD1F7B-DF0E-4B55-BE56-FF545E083F0B}" type="datetimeFigureOut">
              <a:rPr lang="en-US" smtClean="0"/>
              <a:t>4/21/2023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6FA9E380-25CC-4A6C-9F38-FAD812B4DF84}" type="datetimeFigureOut">
              <a:rPr lang="en-US" smtClean="0"/>
              <a:t>4/21/2023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CC37F2B5-9860-4AEA-B86D-BFA48FC2D93F}" type="datetimeFigureOut">
              <a:rPr lang="en-US" smtClean="0"/>
              <a:t>4/21/2023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6BFD3439-562F-48F7-A37C-A9329D6ED481}" type="datetimeFigureOut">
              <a:rPr lang="en-US" smtClean="0"/>
              <a:t>4/21/2023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277929A-0589-47C3-A226-64810E39EAB5}"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390257631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277929A-0589-47C3-A226-64810E39EAB5}"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63960851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277929A-0589-47C3-A226-64810E39EAB5}"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254237621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277929A-0589-47C3-A226-64810E39EAB5}"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1814997348"/>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D277929A-0589-47C3-A226-64810E39EAB5}" type="datetimeFigureOut">
              <a:rPr lang="en-IN" smtClean="0"/>
              <a:t>21-04-2023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2550601070"/>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277929A-0589-47C3-A226-64810E39EAB5}" type="datetimeFigureOut">
              <a:rPr lang="en-IN" smtClean="0"/>
              <a:t>21-04-2023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3126023682"/>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77929A-0589-47C3-A226-64810E39EAB5}" type="datetimeFigureOut">
              <a:rPr lang="en-IN" smtClean="0"/>
              <a:t>21-04-2023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53392556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772E1CFE-5177-4009-9B0F-457009459817}" type="datetimeFigureOut">
              <a:rPr lang="en-US" smtClean="0"/>
              <a:t>4/21/2023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277929A-0589-47C3-A226-64810E39EAB5}"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2954624870"/>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277929A-0589-47C3-A226-64810E39EAB5}"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282595916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277929A-0589-47C3-A226-64810E39EAB5}"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2338599682"/>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277929A-0589-47C3-A226-64810E39EAB5}"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472134252"/>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277929A-0589-47C3-A226-64810E39EAB5}"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3902576313"/>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277929A-0589-47C3-A226-64810E39EAB5}"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639608510"/>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277929A-0589-47C3-A226-64810E39EAB5}"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254237621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277929A-0589-47C3-A226-64810E39EAB5}"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1814997348"/>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D277929A-0589-47C3-A226-64810E39EAB5}" type="datetimeFigureOut">
              <a:rPr lang="en-IN" smtClean="0"/>
              <a:t>21-04-2023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255060107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277929A-0589-47C3-A226-64810E39EAB5}" type="datetimeFigureOut">
              <a:rPr lang="en-IN" smtClean="0"/>
              <a:t>21-04-2023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312602368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33306652-3048-4B30-AE34-748C9C9924D0}" type="datetimeFigureOut">
              <a:rPr lang="en-US" smtClean="0"/>
              <a:t>4/21/2023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77929A-0589-47C3-A226-64810E39EAB5}" type="datetimeFigureOut">
              <a:rPr lang="en-IN" smtClean="0"/>
              <a:t>21-04-2023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533925566"/>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277929A-0589-47C3-A226-64810E39EAB5}"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295462487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277929A-0589-47C3-A226-64810E39EAB5}"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2825959163"/>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277929A-0589-47C3-A226-64810E39EAB5}"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2338599682"/>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277929A-0589-47C3-A226-64810E39EAB5}"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472134252"/>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277929A-0589-47C3-A226-64810E39EAB5}"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3902576313"/>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277929A-0589-47C3-A226-64810E39EAB5}"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639608510"/>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277929A-0589-47C3-A226-64810E39EAB5}"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254237621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277929A-0589-47C3-A226-64810E39EAB5}"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1814997348"/>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D277929A-0589-47C3-A226-64810E39EAB5}" type="datetimeFigureOut">
              <a:rPr lang="en-IN" smtClean="0"/>
              <a:t>21-04-2023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255060107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44759817-A04E-401D-984E-9117A38E5ED6}" type="datetimeFigureOut">
              <a:rPr lang="en-US" smtClean="0"/>
              <a:t>4/21/2023</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277929A-0589-47C3-A226-64810E39EAB5}" type="datetimeFigureOut">
              <a:rPr lang="en-IN" smtClean="0"/>
              <a:t>21-04-2023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3126023682"/>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77929A-0589-47C3-A226-64810E39EAB5}" type="datetimeFigureOut">
              <a:rPr lang="en-IN" smtClean="0"/>
              <a:t>21-04-2023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533925566"/>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277929A-0589-47C3-A226-64810E39EAB5}"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2954624870"/>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277929A-0589-47C3-A226-64810E39EAB5}"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2825959163"/>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277929A-0589-47C3-A226-64810E39EAB5}"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2338599682"/>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277929A-0589-47C3-A226-64810E39EAB5}"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7FF54B-3E23-46EA-B2EB-DC654D5E3AA0}" type="slidenum">
              <a:rPr lang="en-IN" smtClean="0"/>
              <a:t>‹#›</a:t>
            </a:fld>
            <a:endParaRPr lang="en-IN"/>
          </a:p>
        </p:txBody>
      </p:sp>
    </p:spTree>
    <p:extLst>
      <p:ext uri="{BB962C8B-B14F-4D97-AF65-F5344CB8AC3E}">
        <p14:creationId xmlns:p14="http://schemas.microsoft.com/office/powerpoint/2010/main" val="47213425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00E84930-297E-47D9-AAF8-083B09DB6A5C}" type="datetimeFigureOut">
              <a:rPr lang="en-US" smtClean="0"/>
              <a:t>4/21/2023</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8A4AF6AF-CA7C-4FD1-804C-1758DC855141}" type="datetimeFigureOut">
              <a:rPr lang="en-US" smtClean="0"/>
              <a:t>4/21/2023</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068F267A-DA85-499A-B1BA-E1F3D07AB8DF}" type="datetimeFigureOut">
              <a:rPr lang="en-US" smtClean="0"/>
              <a:t>4/21/2023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1993D867-4EEC-4897-AE57-F06A76A5DF78}" type="datetimeFigureOut">
              <a:rPr lang="en-US" smtClean="0"/>
              <a:t>4/21/2023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4/21/2023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D0B7A-F5DD-4F40-B4CB-3B2C354B893A}" type="datetimeFigureOut">
              <a:rPr lang="en-US" smtClean="0"/>
              <a:t>4/21/2023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77929A-0589-47C3-A226-64810E39EAB5}" type="datetimeFigureOut">
              <a:rPr lang="en-IN" smtClean="0"/>
              <a:t>21-04-2023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7FF54B-3E23-46EA-B2EB-DC654D5E3AA0}" type="slidenum">
              <a:rPr lang="en-IN" smtClean="0"/>
              <a:t>‹#›</a:t>
            </a:fld>
            <a:endParaRPr lang="en-IN"/>
          </a:p>
        </p:txBody>
      </p:sp>
    </p:spTree>
    <p:extLst>
      <p:ext uri="{BB962C8B-B14F-4D97-AF65-F5344CB8AC3E}">
        <p14:creationId xmlns:p14="http://schemas.microsoft.com/office/powerpoint/2010/main" val="164170206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77929A-0589-47C3-A226-64810E39EAB5}" type="datetimeFigureOut">
              <a:rPr lang="en-IN" smtClean="0"/>
              <a:t>21-04-2023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7FF54B-3E23-46EA-B2EB-DC654D5E3AA0}" type="slidenum">
              <a:rPr lang="en-IN" smtClean="0"/>
              <a:t>‹#›</a:t>
            </a:fld>
            <a:endParaRPr lang="en-IN"/>
          </a:p>
        </p:txBody>
      </p:sp>
    </p:spTree>
    <p:extLst>
      <p:ext uri="{BB962C8B-B14F-4D97-AF65-F5344CB8AC3E}">
        <p14:creationId xmlns:p14="http://schemas.microsoft.com/office/powerpoint/2010/main" val="1641702061"/>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77929A-0589-47C3-A226-64810E39EAB5}" type="datetimeFigureOut">
              <a:rPr lang="en-IN" smtClean="0"/>
              <a:t>21-04-2023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7FF54B-3E23-46EA-B2EB-DC654D5E3AA0}" type="slidenum">
              <a:rPr lang="en-IN" smtClean="0"/>
              <a:t>‹#›</a:t>
            </a:fld>
            <a:endParaRPr lang="en-IN"/>
          </a:p>
        </p:txBody>
      </p:sp>
    </p:spTree>
    <p:extLst>
      <p:ext uri="{BB962C8B-B14F-4D97-AF65-F5344CB8AC3E}">
        <p14:creationId xmlns:p14="http://schemas.microsoft.com/office/powerpoint/2010/main" val="164170206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4.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6.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6.xml"/></Relationships>
</file>

<file path=ppt/slides/_rels/slide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6.xml"/></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6.xml"/></Relationships>
</file>

<file path=ppt/slides/_rels/slide7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6.xml"/></Relationships>
</file>

<file path=ppt/slides/_rels/slide8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6.xml"/></Relationships>
</file>

<file path=ppt/slides/_rels/slide8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6.xml"/></Relationships>
</file>

<file path=ppt/slides/_rels/slide8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6.xml"/></Relationships>
</file>

<file path=ppt/slides/_rels/slide8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0563" y="1722870"/>
            <a:ext cx="10515600" cy="734002"/>
          </a:xfrm>
        </p:spPr>
        <p:txBody>
          <a:bodyPr>
            <a:noAutofit/>
          </a:bodyPr>
          <a:lstStyle/>
          <a:p>
            <a:pPr algn="ctr"/>
            <a:r>
              <a:rPr lang="en-IN" sz="6600" b="1" dirty="0">
                <a:latin typeface="Arimo" panose="020B0604020202020204" pitchFamily="34" charset="0"/>
                <a:ea typeface="Arimo" panose="020B0604020202020204" pitchFamily="34" charset="0"/>
                <a:cs typeface="Arimo" panose="020B0604020202020204" pitchFamily="34" charset="0"/>
              </a:rPr>
              <a:t>FOOTBALL DATA ANALYTICS</a:t>
            </a:r>
            <a:endParaRPr lang="en-IN" sz="6600" dirty="0">
              <a:latin typeface="Arimo" panose="020B0604020202020204" pitchFamily="34" charset="0"/>
              <a:ea typeface="Arimo" panose="020B0604020202020204" pitchFamily="34" charset="0"/>
              <a:cs typeface="Arimo" panose="020B0604020202020204" pitchFamily="34" charset="0"/>
            </a:endParaRPr>
          </a:p>
        </p:txBody>
      </p:sp>
      <p:sp>
        <p:nvSpPr>
          <p:cNvPr id="3" name="Content Placeholder 2"/>
          <p:cNvSpPr>
            <a:spLocks noGrp="1"/>
          </p:cNvSpPr>
          <p:nvPr>
            <p:ph idx="1"/>
          </p:nvPr>
        </p:nvSpPr>
        <p:spPr>
          <a:xfrm>
            <a:off x="1138041" y="3729937"/>
            <a:ext cx="10515600" cy="2473180"/>
          </a:xfrm>
        </p:spPr>
        <p:txBody>
          <a:bodyPr/>
          <a:lstStyle/>
          <a:p>
            <a:pPr marL="0" indent="0">
              <a:buNone/>
            </a:pPr>
            <a:endParaRPr lang="en-IN" dirty="0"/>
          </a:p>
          <a:p>
            <a:pPr marL="0" indent="0">
              <a:buNone/>
            </a:pP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6700" y="3055468"/>
            <a:ext cx="4223326" cy="2691321"/>
          </a:xfrm>
          <a:prstGeom prst="rect">
            <a:avLst/>
          </a:prstGeom>
        </p:spPr>
      </p:pic>
    </p:spTree>
    <p:extLst>
      <p:ext uri="{BB962C8B-B14F-4D97-AF65-F5344CB8AC3E}">
        <p14:creationId xmlns:p14="http://schemas.microsoft.com/office/powerpoint/2010/main" val="129412462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94122D-0544-4270-993A-73DD1D374E55}"/>
              </a:ext>
            </a:extLst>
          </p:cNvPr>
          <p:cNvSpPr>
            <a:spLocks noGrp="1"/>
          </p:cNvSpPr>
          <p:nvPr>
            <p:ph idx="1"/>
          </p:nvPr>
        </p:nvSpPr>
        <p:spPr>
          <a:xfrm>
            <a:off x="489527" y="369456"/>
            <a:ext cx="10965874" cy="5892800"/>
          </a:xfrm>
        </p:spPr>
        <p:txBody>
          <a:bodyPr>
            <a:normAutofit/>
          </a:bodyPr>
          <a:lstStyle/>
          <a:p>
            <a:pPr algn="l"/>
            <a:r>
              <a:rPr lang="en-US" b="0" i="0">
                <a:solidFill>
                  <a:srgbClr val="F1582C"/>
                </a:solidFill>
                <a:effectLst/>
                <a:latin typeface="Barlow" panose="020B0604020202020204" pitchFamily="2" charset="0"/>
              </a:rPr>
              <a:t>Spark Core</a:t>
            </a:r>
          </a:p>
          <a:p>
            <a:pPr algn="l">
              <a:buFont typeface="Wingdings" panose="05000000000000000000" pitchFamily="2" charset="2"/>
              <a:buChar char="§"/>
            </a:pPr>
            <a:r>
              <a:rPr lang="en-US" sz="2400" b="0" i="0">
                <a:solidFill>
                  <a:srgbClr val="333333"/>
                </a:solidFill>
                <a:effectLst/>
                <a:latin typeface="Bahnschrift" panose="020B0502040204020203" pitchFamily="34" charset="0"/>
              </a:rPr>
              <a:t>Spark Core is the underlying general execution engine for the Spark platform that all other functionality is built on top of. </a:t>
            </a:r>
          </a:p>
          <a:p>
            <a:pPr algn="l">
              <a:buFont typeface="Wingdings" panose="05000000000000000000" pitchFamily="2" charset="2"/>
              <a:buChar char="§"/>
            </a:pPr>
            <a:r>
              <a:rPr lang="en-US" sz="2400" b="0" i="0">
                <a:solidFill>
                  <a:srgbClr val="333333"/>
                </a:solidFill>
                <a:effectLst/>
                <a:latin typeface="Bahnschrift" panose="020B0502040204020203" pitchFamily="34" charset="0"/>
              </a:rPr>
              <a:t>It provides in-memory computing capabilities to deliver speed, a generalized execution model to support a wide variety of applications, and Java, Scala, and Python APIs for ease of development.</a:t>
            </a:r>
          </a:p>
          <a:p>
            <a:pPr marL="0" indent="0" algn="l">
              <a:buNone/>
            </a:pPr>
            <a:endParaRPr lang="en-US" sz="2400" b="0" i="0">
              <a:solidFill>
                <a:srgbClr val="333333"/>
              </a:solidFill>
              <a:effectLst/>
              <a:latin typeface="Bahnschrift" panose="020B0502040204020203" pitchFamily="34" charset="0"/>
            </a:endParaRPr>
          </a:p>
          <a:p>
            <a:r>
              <a:rPr lang="en-US">
                <a:solidFill>
                  <a:srgbClr val="F1582C"/>
                </a:solidFill>
                <a:latin typeface="Barlow" panose="020B0604020202020204" pitchFamily="2" charset="0"/>
              </a:rPr>
              <a:t>Spark Streaming</a:t>
            </a:r>
          </a:p>
          <a:p>
            <a:pPr>
              <a:buFont typeface="Wingdings" panose="05000000000000000000" pitchFamily="2" charset="2"/>
              <a:buChar char="§"/>
            </a:pPr>
            <a:r>
              <a:rPr lang="en-US" sz="2400">
                <a:solidFill>
                  <a:srgbClr val="333333"/>
                </a:solidFill>
                <a:latin typeface="Bahnschrift" panose="020B0502040204020203" pitchFamily="34" charset="0"/>
              </a:rPr>
              <a:t>Many applications need the ability to process and analyze not only batch data, but also streams of new data in real-time. Running on top of Spark, Spark Streaming enables powerful interactive and analytical applications across both streaming and historical data, while inheriting Spark’s ease of use and fault tolerance characteristics. It readily integrates with a wide variety of popular data sources, including HDFS, Flume, Kafka, and Twitter.</a:t>
            </a:r>
          </a:p>
          <a:p>
            <a:pPr marL="0" indent="0">
              <a:buNone/>
            </a:pPr>
            <a:endParaRPr lang="en-IN" sz="2400"/>
          </a:p>
        </p:txBody>
      </p:sp>
    </p:spTree>
    <p:extLst>
      <p:ext uri="{BB962C8B-B14F-4D97-AF65-F5344CB8AC3E}">
        <p14:creationId xmlns:p14="http://schemas.microsoft.com/office/powerpoint/2010/main" val="205771119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DAD3B-9889-49AF-9AC8-ABD78F1A8256}"/>
              </a:ext>
            </a:extLst>
          </p:cNvPr>
          <p:cNvSpPr>
            <a:spLocks noGrp="1"/>
          </p:cNvSpPr>
          <p:nvPr>
            <p:ph type="title"/>
          </p:nvPr>
        </p:nvSpPr>
        <p:spPr/>
        <p:txBody>
          <a:bodyPr/>
          <a:lstStyle/>
          <a:p>
            <a:r>
              <a:rPr lang="en-US" b="1">
                <a:latin typeface="Arial Black" panose="020B0A04020102020204" pitchFamily="34" charset="0"/>
              </a:rPr>
              <a:t>PYSPARK</a:t>
            </a:r>
            <a:endParaRPr lang="en-IN" b="1">
              <a:latin typeface="Arial Black" panose="020B0A04020102020204" pitchFamily="34" charset="0"/>
            </a:endParaRPr>
          </a:p>
        </p:txBody>
      </p:sp>
      <p:sp>
        <p:nvSpPr>
          <p:cNvPr id="3" name="Content Placeholder 2">
            <a:extLst>
              <a:ext uri="{FF2B5EF4-FFF2-40B4-BE49-F238E27FC236}">
                <a16:creationId xmlns:a16="http://schemas.microsoft.com/office/drawing/2014/main" id="{F9638E7C-7E5C-4134-94D9-15A0CF894F8C}"/>
              </a:ext>
            </a:extLst>
          </p:cNvPr>
          <p:cNvSpPr>
            <a:spLocks noGrp="1"/>
          </p:cNvSpPr>
          <p:nvPr>
            <p:ph idx="1"/>
          </p:nvPr>
        </p:nvSpPr>
        <p:spPr>
          <a:xfrm>
            <a:off x="683202" y="1803608"/>
            <a:ext cx="10515600" cy="4364799"/>
          </a:xfrm>
        </p:spPr>
        <p:txBody>
          <a:bodyPr>
            <a:normAutofit/>
          </a:bodyPr>
          <a:lstStyle/>
          <a:p>
            <a:pPr>
              <a:buFont typeface="Wingdings" panose="05000000000000000000" pitchFamily="2" charset="2"/>
              <a:buChar char="§"/>
            </a:pPr>
            <a:r>
              <a:rPr lang="en-US" sz="2400" b="0" i="0">
                <a:solidFill>
                  <a:srgbClr val="333333"/>
                </a:solidFill>
                <a:effectLst/>
                <a:latin typeface="Bahnschrift" panose="020B0502040204020203" pitchFamily="34" charset="0"/>
                <a:cs typeface="Arial" pitchFamily="34" charset="0"/>
              </a:rPr>
              <a:t>Apache Spark is written in Scala programming language. </a:t>
            </a:r>
          </a:p>
          <a:p>
            <a:pPr>
              <a:buFont typeface="Wingdings" panose="05000000000000000000" pitchFamily="2" charset="2"/>
              <a:buChar char="§"/>
            </a:pPr>
            <a:r>
              <a:rPr lang="en-US" sz="2400" b="0" i="0" err="1">
                <a:solidFill>
                  <a:srgbClr val="333333"/>
                </a:solidFill>
                <a:effectLst/>
                <a:latin typeface="Bahnschrift" panose="020B0502040204020203" pitchFamily="34" charset="0"/>
                <a:cs typeface="Arial" pitchFamily="34" charset="0"/>
              </a:rPr>
              <a:t>PySpark </a:t>
            </a:r>
            <a:r>
              <a:rPr lang="en-US" sz="2400" b="0" i="0">
                <a:solidFill>
                  <a:srgbClr val="333333"/>
                </a:solidFill>
                <a:effectLst/>
                <a:latin typeface="Bahnschrift" panose="020B0502040204020203" pitchFamily="34" charset="0"/>
                <a:cs typeface="Arial" pitchFamily="34" charset="0"/>
              </a:rPr>
              <a:t>has been released in order to support the collaboration of Apache Spark and Python, it actually is a Python API for Spark. </a:t>
            </a:r>
          </a:p>
          <a:p>
            <a:pPr>
              <a:buFont typeface="Wingdings" panose="05000000000000000000" pitchFamily="2" charset="2"/>
              <a:buChar char="§"/>
            </a:pPr>
            <a:r>
              <a:rPr lang="en-US" sz="2400" b="0" i="0">
                <a:solidFill>
                  <a:srgbClr val="333333"/>
                </a:solidFill>
                <a:effectLst/>
                <a:latin typeface="Bahnschrift" panose="020B0502040204020203" pitchFamily="34" charset="0"/>
                <a:cs typeface="Arial" pitchFamily="34" charset="0"/>
              </a:rPr>
              <a:t>In addition, PySpark, helps you interface with Resilient Distributed Datasets (RDDs) in Apache Spark and Python programming language. </a:t>
            </a:r>
          </a:p>
          <a:p>
            <a:pPr>
              <a:buFont typeface="Wingdings" panose="05000000000000000000" pitchFamily="2" charset="2"/>
              <a:buChar char="§"/>
            </a:pPr>
            <a:r>
              <a:rPr lang="en-US" sz="2400" b="0" i="0">
                <a:solidFill>
                  <a:srgbClr val="333333"/>
                </a:solidFill>
                <a:effectLst/>
                <a:latin typeface="Bahnschrift" panose="020B0502040204020203" pitchFamily="34" charset="0"/>
                <a:cs typeface="Arial" pitchFamily="34" charset="0"/>
              </a:rPr>
              <a:t>This has been achieved by taking advantage of the Py4j library. </a:t>
            </a:r>
          </a:p>
          <a:p>
            <a:pPr>
              <a:buFont typeface="Wingdings" panose="05000000000000000000" pitchFamily="2" charset="2"/>
              <a:buChar char="§"/>
            </a:pPr>
            <a:r>
              <a:rPr lang="en-US" sz="2400" b="0" i="0">
                <a:solidFill>
                  <a:srgbClr val="333333"/>
                </a:solidFill>
                <a:effectLst/>
                <a:latin typeface="Bahnschrift" panose="020B0502040204020203" pitchFamily="34" charset="0"/>
                <a:cs typeface="Arial" pitchFamily="34" charset="0"/>
              </a:rPr>
              <a:t>Py4J is a popular library which is integrated within PySpark and allows python to dynamically interface with JVM objects. </a:t>
            </a:r>
          </a:p>
          <a:p>
            <a:pPr>
              <a:buFont typeface="Wingdings" panose="05000000000000000000" pitchFamily="2" charset="2"/>
              <a:buChar char="§"/>
            </a:pPr>
            <a:r>
              <a:rPr lang="en-US" sz="2400" b="0" i="0" err="1">
                <a:solidFill>
                  <a:srgbClr val="333333"/>
                </a:solidFill>
                <a:effectLst/>
                <a:latin typeface="Bahnschrift" panose="020B0502040204020203" pitchFamily="34" charset="0"/>
                <a:cs typeface="Arial" pitchFamily="34" charset="0"/>
              </a:rPr>
              <a:t>PySpark </a:t>
            </a:r>
            <a:r>
              <a:rPr lang="en-US" sz="2400" b="0" i="0">
                <a:solidFill>
                  <a:srgbClr val="333333"/>
                </a:solidFill>
                <a:effectLst/>
                <a:latin typeface="Bahnschrift" panose="020B0502040204020203" pitchFamily="34" charset="0"/>
                <a:cs typeface="Arial" pitchFamily="34" charset="0"/>
              </a:rPr>
              <a:t>features quite a few libraries for writing efficient programs. </a:t>
            </a:r>
          </a:p>
          <a:p>
            <a:pPr>
              <a:buFont typeface="Wingdings" panose="05000000000000000000" pitchFamily="2" charset="2"/>
              <a:buChar char="§"/>
            </a:pPr>
            <a:endParaRPr lang="en-US" sz="2400">
              <a:solidFill>
                <a:srgbClr val="333333"/>
              </a:solidFill>
              <a:latin typeface="Bahnschrift" panose="020B0502040204020203" pitchFamily="34" charset="0"/>
              <a:cs typeface="Arial" pitchFamily="34" charset="0"/>
            </a:endParaRPr>
          </a:p>
        </p:txBody>
      </p:sp>
      <p:pic>
        <p:nvPicPr>
          <p:cNvPr id="6" name="Picture 5">
            <a:extLst>
              <a:ext uri="{FF2B5EF4-FFF2-40B4-BE49-F238E27FC236}">
                <a16:creationId xmlns:a16="http://schemas.microsoft.com/office/drawing/2014/main" id="{7C95B0DE-087B-42EC-898B-661CDBF45562}"/>
              </a:ext>
            </a:extLst>
          </p:cNvPr>
          <p:cNvPicPr>
            <a:picLocks noChangeAspect="1"/>
          </p:cNvPicPr>
          <p:nvPr/>
        </p:nvPicPr>
        <p:blipFill>
          <a:blip r:embed="rId2"/>
          <a:stretch>
            <a:fillRect/>
          </a:stretch>
        </p:blipFill>
        <p:spPr>
          <a:xfrm>
            <a:off x="3914610" y="200787"/>
            <a:ext cx="6420180" cy="1225613"/>
          </a:xfrm>
          <a:prstGeom prst="rect">
            <a:avLst/>
          </a:prstGeom>
        </p:spPr>
      </p:pic>
    </p:spTree>
    <p:extLst>
      <p:ext uri="{BB962C8B-B14F-4D97-AF65-F5344CB8AC3E}">
        <p14:creationId xmlns:p14="http://schemas.microsoft.com/office/powerpoint/2010/main" val="183609394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054" y="642216"/>
            <a:ext cx="10515600" cy="1325563"/>
          </a:xfrm>
        </p:spPr>
        <p:txBody>
          <a:bodyPr>
            <a:normAutofit/>
          </a:bodyPr>
          <a:lstStyle/>
          <a:p>
            <a:r>
              <a:rPr lang="en-US" sz="3600" b="1">
                <a:solidFill>
                  <a:srgbClr val="333333"/>
                </a:solidFill>
                <a:latin typeface="Arial Black" panose="020B0A04020102020204" pitchFamily="34" charset="0"/>
              </a:rPr>
              <a:t>Advantages of using PySpark:</a:t>
            </a:r>
            <a:br>
              <a:rPr lang="en-US" sz="3600" b="1">
                <a:solidFill>
                  <a:srgbClr val="333333"/>
                </a:solidFill>
                <a:latin typeface="Arial Black" panose="020B0A04020102020204" pitchFamily="34" charset="0"/>
              </a:rPr>
            </a:br>
            <a:endParaRPr lang="en-IN" sz="3600"/>
          </a:p>
        </p:txBody>
      </p:sp>
      <p:sp>
        <p:nvSpPr>
          <p:cNvPr id="3" name="Content Placeholder 2"/>
          <p:cNvSpPr>
            <a:spLocks noGrp="1"/>
          </p:cNvSpPr>
          <p:nvPr>
            <p:ph idx="1"/>
          </p:nvPr>
        </p:nvSpPr>
        <p:spPr/>
        <p:txBody>
          <a:bodyPr/>
          <a:lstStyle/>
          <a:p>
            <a:pPr marL="0" indent="0">
              <a:buNone/>
            </a:pPr>
            <a:endParaRPr lang="en-US" b="1">
              <a:solidFill>
                <a:srgbClr val="333333"/>
              </a:solidFill>
              <a:latin typeface="Arial Black" panose="020B0A04020102020204" pitchFamily="34" charset="0"/>
            </a:endParaRPr>
          </a:p>
          <a:p>
            <a:pPr marL="0" indent="0">
              <a:buNone/>
            </a:pPr>
            <a:r>
              <a:rPr lang="en-US">
                <a:solidFill>
                  <a:srgbClr val="333333"/>
                </a:solidFill>
                <a:latin typeface="Bahnschrift" panose="020B0502040204020203" pitchFamily="34" charset="0"/>
                <a:cs typeface="Arial" pitchFamily="34" charset="0"/>
              </a:rPr>
              <a:t>• </a:t>
            </a:r>
            <a:r>
              <a:rPr lang="en-US" sz="3200">
                <a:solidFill>
                  <a:srgbClr val="333333"/>
                </a:solidFill>
                <a:latin typeface="Bahnschrift" panose="020B0502040204020203" pitchFamily="34" charset="0"/>
                <a:cs typeface="Arial" pitchFamily="34" charset="0"/>
              </a:rPr>
              <a:t>P</a:t>
            </a:r>
            <a:r>
              <a:rPr lang="en-US">
                <a:solidFill>
                  <a:srgbClr val="333333"/>
                </a:solidFill>
                <a:latin typeface="Bahnschrift" panose="020B0502040204020203" pitchFamily="34" charset="0"/>
                <a:cs typeface="Arial" pitchFamily="34" charset="0"/>
              </a:rPr>
              <a:t>ython is very easy to learn and implement. </a:t>
            </a:r>
          </a:p>
          <a:p>
            <a:pPr marL="0" indent="0">
              <a:buNone/>
            </a:pPr>
            <a:r>
              <a:rPr lang="en-US">
                <a:solidFill>
                  <a:srgbClr val="333333"/>
                </a:solidFill>
                <a:latin typeface="Bahnschrift" panose="020B0502040204020203" pitchFamily="34" charset="0"/>
                <a:cs typeface="Arial" pitchFamily="34" charset="0"/>
              </a:rPr>
              <a:t>• It provides simple and comprehensive API. </a:t>
            </a:r>
          </a:p>
          <a:p>
            <a:pPr marL="0" indent="0">
              <a:buNone/>
            </a:pPr>
            <a:r>
              <a:rPr lang="en-US">
                <a:solidFill>
                  <a:srgbClr val="333333"/>
                </a:solidFill>
                <a:latin typeface="Bahnschrift" panose="020B0502040204020203" pitchFamily="34" charset="0"/>
                <a:cs typeface="Arial" pitchFamily="34" charset="0"/>
              </a:rPr>
              <a:t>• With Python, the readability of code, maintenance, and familiarity is far better. </a:t>
            </a:r>
          </a:p>
          <a:p>
            <a:pPr marL="0" indent="0">
              <a:buNone/>
            </a:pPr>
            <a:r>
              <a:rPr lang="en-US">
                <a:solidFill>
                  <a:srgbClr val="333333"/>
                </a:solidFill>
                <a:latin typeface="Bahnschrift" panose="020B0502040204020203" pitchFamily="34" charset="0"/>
                <a:cs typeface="Arial" pitchFamily="34" charset="0"/>
              </a:rPr>
              <a:t>• It features various options for data visualization, which is difficult using Scala or Java.</a:t>
            </a:r>
            <a:endParaRPr lang="en-IN">
              <a:latin typeface="Bahnschrift" panose="020B0502040204020203" pitchFamily="34" charset="0"/>
              <a:cs typeface="Arial" pitchFamily="34" charset="0"/>
            </a:endParaRPr>
          </a:p>
          <a:p>
            <a:endParaRPr lang="en-IN"/>
          </a:p>
        </p:txBody>
      </p:sp>
    </p:spTree>
    <p:extLst>
      <p:ext uri="{BB962C8B-B14F-4D97-AF65-F5344CB8AC3E}">
        <p14:creationId xmlns:p14="http://schemas.microsoft.com/office/powerpoint/2010/main" val="84027724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860B19-1C04-4FDC-8FAD-3E8832BA46B9}"/>
              </a:ext>
            </a:extLst>
          </p:cNvPr>
          <p:cNvSpPr>
            <a:spLocks noGrp="1"/>
          </p:cNvSpPr>
          <p:nvPr>
            <p:ph idx="1"/>
          </p:nvPr>
        </p:nvSpPr>
        <p:spPr>
          <a:xfrm>
            <a:off x="838200" y="476250"/>
            <a:ext cx="10515600" cy="6127750"/>
          </a:xfrm>
        </p:spPr>
        <p:txBody>
          <a:bodyPr>
            <a:normAutofit/>
          </a:bodyPr>
          <a:lstStyle/>
          <a:p>
            <a:pPr algn="l"/>
            <a:r>
              <a:rPr lang="en-US" b="1" i="0" err="1">
                <a:solidFill>
                  <a:srgbClr val="FF0000"/>
                </a:solidFill>
                <a:effectLst/>
                <a:latin typeface="inherit"/>
              </a:rPr>
              <a:t>PySparkSQL</a:t>
            </a:r>
            <a:endParaRPr lang="en-US" b="1" i="0">
              <a:solidFill>
                <a:srgbClr val="FF0000"/>
              </a:solidFill>
              <a:effectLst/>
              <a:latin typeface="inherit"/>
            </a:endParaRPr>
          </a:p>
          <a:p>
            <a:pPr algn="l">
              <a:buFont typeface="Wingdings" panose="05000000000000000000" pitchFamily="2" charset="2"/>
              <a:buChar char="§"/>
            </a:pPr>
            <a:r>
              <a:rPr lang="en-US" sz="2400" b="0" i="0">
                <a:solidFill>
                  <a:srgbClr val="333333"/>
                </a:solidFill>
                <a:effectLst/>
                <a:latin typeface="Bahnschrift" panose="020B0502040204020203" pitchFamily="34" charset="0"/>
              </a:rPr>
              <a:t>A PySpark library to apply SQL-like analysis on a huge amount of structured or semi-structured data.</a:t>
            </a:r>
          </a:p>
          <a:p>
            <a:pPr algn="l">
              <a:buFont typeface="Wingdings" panose="05000000000000000000" pitchFamily="2" charset="2"/>
              <a:buChar char="§"/>
            </a:pPr>
            <a:r>
              <a:rPr lang="en-US" sz="2400" b="0" i="0">
                <a:solidFill>
                  <a:srgbClr val="333333"/>
                </a:solidFill>
                <a:effectLst/>
                <a:latin typeface="Bahnschrift" panose="020B0502040204020203" pitchFamily="34" charset="0"/>
              </a:rPr>
              <a:t> We can also use SQL queries with PySparkSQL.</a:t>
            </a:r>
          </a:p>
          <a:p>
            <a:pPr algn="l">
              <a:buFont typeface="Wingdings" panose="05000000000000000000" pitchFamily="2" charset="2"/>
              <a:buChar char="§"/>
            </a:pPr>
            <a:r>
              <a:rPr lang="en-US" sz="2400" b="0" i="0">
                <a:solidFill>
                  <a:srgbClr val="333333"/>
                </a:solidFill>
                <a:effectLst/>
                <a:latin typeface="Bahnschrift" panose="020B0502040204020203" pitchFamily="34" charset="0"/>
              </a:rPr>
              <a:t> It can also be connected to Apache Hive. HiveQL can be also be applied. PySparkSQL is a wrapper over the PySpark core.</a:t>
            </a:r>
          </a:p>
          <a:p>
            <a:pPr algn="l">
              <a:buFont typeface="Wingdings" panose="05000000000000000000" pitchFamily="2" charset="2"/>
              <a:buChar char="§"/>
            </a:pPr>
            <a:r>
              <a:rPr lang="en-US" sz="2400" b="0" i="0">
                <a:solidFill>
                  <a:srgbClr val="333333"/>
                </a:solidFill>
                <a:effectLst/>
                <a:latin typeface="Bahnschrift" panose="020B0502040204020203" pitchFamily="34" charset="0"/>
              </a:rPr>
              <a:t> </a:t>
            </a:r>
            <a:r>
              <a:rPr lang="en-US" sz="2400" b="0" i="0" err="1">
                <a:solidFill>
                  <a:srgbClr val="333333"/>
                </a:solidFill>
                <a:effectLst/>
                <a:latin typeface="Bahnschrift" panose="020B0502040204020203" pitchFamily="34" charset="0"/>
              </a:rPr>
              <a:t>PySparkSQL introduced the DataFrame, a tabular representation of structured data that is similar to that of a table from a relational database management system</a:t>
            </a:r>
            <a:r>
              <a:rPr lang="en-US" sz="2400" b="0" i="0">
                <a:solidFill>
                  <a:srgbClr val="333333"/>
                </a:solidFill>
                <a:effectLst/>
                <a:latin typeface="Bahnschrift" panose="020B0502040204020203" pitchFamily="34" charset="0"/>
              </a:rPr>
              <a:t>.</a:t>
            </a:r>
          </a:p>
          <a:p>
            <a:r>
              <a:rPr lang="en-US" sz="2400" b="1" err="1">
                <a:solidFill>
                  <a:srgbClr val="FF0000"/>
                </a:solidFill>
                <a:latin typeface="inherit"/>
              </a:rPr>
              <a:t>GraphFrames</a:t>
            </a:r>
            <a:endParaRPr lang="en-US" sz="2400" b="1">
              <a:solidFill>
                <a:srgbClr val="FF0000"/>
              </a:solidFill>
              <a:latin typeface="inherit"/>
            </a:endParaRPr>
          </a:p>
          <a:p>
            <a:pPr>
              <a:buFont typeface="Wingdings" panose="05000000000000000000" pitchFamily="2" charset="2"/>
              <a:buChar char="§"/>
            </a:pPr>
            <a:r>
              <a:rPr lang="en-US" sz="2400">
                <a:solidFill>
                  <a:srgbClr val="333333"/>
                </a:solidFill>
                <a:latin typeface="Bahnschrift" panose="020B0502040204020203" pitchFamily="34" charset="0"/>
              </a:rPr>
              <a:t>The GraphFrames is a purpose graph processing library that provides a set of APIs for performing graph analysis efficiently, using the PySpark core and PySparkSQL. </a:t>
            </a:r>
          </a:p>
          <a:p>
            <a:pPr>
              <a:buFont typeface="Wingdings" panose="05000000000000000000" pitchFamily="2" charset="2"/>
              <a:buChar char="§"/>
            </a:pPr>
            <a:r>
              <a:rPr lang="en-US" sz="2400">
                <a:solidFill>
                  <a:srgbClr val="333333"/>
                </a:solidFill>
                <a:latin typeface="Bahnschrift" panose="020B0502040204020203" pitchFamily="34" charset="0"/>
              </a:rPr>
              <a:t>It is optimized for fast distributed computing.</a:t>
            </a:r>
          </a:p>
          <a:p>
            <a:pPr algn="l">
              <a:buFont typeface="Wingdings" panose="05000000000000000000" pitchFamily="2" charset="2"/>
              <a:buChar char="§"/>
            </a:pPr>
            <a:endParaRPr lang="en-US" sz="2400" b="0" i="0">
              <a:solidFill>
                <a:srgbClr val="333333"/>
              </a:solidFill>
              <a:effectLst/>
              <a:latin typeface="Bahnschrift" panose="020B0502040204020203" pitchFamily="34" charset="0"/>
            </a:endParaRPr>
          </a:p>
          <a:p>
            <a:pPr marL="0" indent="0" algn="l">
              <a:buNone/>
            </a:pPr>
            <a:endParaRPr lang="en-US" b="0" i="0">
              <a:solidFill>
                <a:srgbClr val="333333"/>
              </a:solidFill>
              <a:effectLst/>
              <a:latin typeface="Barlow" panose="020B0604020202020204" pitchFamily="2" charset="0"/>
            </a:endParaRPr>
          </a:p>
          <a:p>
            <a:pPr marL="0" indent="0" algn="l">
              <a:buNone/>
            </a:pPr>
            <a:endParaRPr lang="en-US">
              <a:solidFill>
                <a:srgbClr val="333333"/>
              </a:solidFill>
              <a:latin typeface="Barlow" panose="020B0604020202020204" pitchFamily="2" charset="0"/>
            </a:endParaRPr>
          </a:p>
          <a:p>
            <a:pPr marL="0" indent="0" algn="l">
              <a:buNone/>
            </a:pPr>
            <a:endParaRPr lang="en-US" b="0" i="0">
              <a:solidFill>
                <a:srgbClr val="333333"/>
              </a:solidFill>
              <a:effectLst/>
              <a:latin typeface="Barlow" panose="020B0604020202020204" pitchFamily="2" charset="0"/>
            </a:endParaRPr>
          </a:p>
          <a:p>
            <a:pPr marL="0" indent="0" algn="l">
              <a:buNone/>
            </a:pPr>
            <a:endParaRPr lang="en-US">
              <a:solidFill>
                <a:srgbClr val="333333"/>
              </a:solidFill>
              <a:latin typeface="Barlow" panose="020B0604020202020204" pitchFamily="2" charset="0"/>
            </a:endParaRPr>
          </a:p>
          <a:p>
            <a:pPr marL="0" indent="0" algn="l">
              <a:buNone/>
            </a:pPr>
            <a:endParaRPr lang="en-US" b="0" i="0">
              <a:solidFill>
                <a:srgbClr val="333333"/>
              </a:solidFill>
              <a:effectLst/>
              <a:latin typeface="Barlow" panose="020B0604020202020204" pitchFamily="2" charset="0"/>
            </a:endParaRPr>
          </a:p>
          <a:p>
            <a:pPr marL="0" indent="0" algn="l">
              <a:buNone/>
            </a:pPr>
            <a:endParaRPr lang="en-US">
              <a:solidFill>
                <a:srgbClr val="333333"/>
              </a:solidFill>
              <a:latin typeface="Barlow" panose="020B0604020202020204" pitchFamily="2" charset="0"/>
            </a:endParaRPr>
          </a:p>
          <a:p>
            <a:pPr marL="0" indent="0" algn="l">
              <a:buNone/>
            </a:pPr>
            <a:endParaRPr lang="en-US" b="0" i="0">
              <a:solidFill>
                <a:srgbClr val="333333"/>
              </a:solidFill>
              <a:effectLst/>
              <a:latin typeface="Barlow" panose="020B0604020202020204" pitchFamily="2" charset="0"/>
            </a:endParaRPr>
          </a:p>
          <a:p>
            <a:pPr marL="0" indent="0" algn="l">
              <a:buNone/>
            </a:pPr>
            <a:endParaRPr lang="en-US" b="0" i="0">
              <a:solidFill>
                <a:srgbClr val="333333"/>
              </a:solidFill>
              <a:effectLst/>
              <a:latin typeface="Barlow" panose="020B0604020202020204" pitchFamily="2" charset="0"/>
            </a:endParaRPr>
          </a:p>
          <a:p>
            <a:pPr marL="0" indent="0" algn="l">
              <a:buNone/>
            </a:pPr>
            <a:endParaRPr lang="en-US">
              <a:solidFill>
                <a:srgbClr val="333333"/>
              </a:solidFill>
              <a:latin typeface="Barlow" panose="020B0604020202020204" pitchFamily="2" charset="0"/>
            </a:endParaRPr>
          </a:p>
          <a:p>
            <a:pPr marL="0" indent="0" algn="l">
              <a:buNone/>
            </a:pPr>
            <a:endParaRPr lang="en-US" b="0" i="0">
              <a:solidFill>
                <a:srgbClr val="333333"/>
              </a:solidFill>
              <a:effectLst/>
              <a:latin typeface="Barlow" panose="020B0604020202020204" pitchFamily="2" charset="0"/>
            </a:endParaRPr>
          </a:p>
          <a:p>
            <a:pPr marL="0" indent="0" algn="l">
              <a:buNone/>
            </a:pPr>
            <a:endParaRPr lang="en-US">
              <a:solidFill>
                <a:srgbClr val="333333"/>
              </a:solidFill>
              <a:latin typeface="Barlow" panose="020B0604020202020204" pitchFamily="2" charset="0"/>
            </a:endParaRPr>
          </a:p>
          <a:p>
            <a:pPr marL="0" indent="0" algn="l">
              <a:buNone/>
            </a:pPr>
            <a:endParaRPr lang="en-US" b="0" i="0">
              <a:solidFill>
                <a:srgbClr val="333333"/>
              </a:solidFill>
              <a:effectLst/>
              <a:latin typeface="Barlow" panose="020B0604020202020204" pitchFamily="2" charset="0"/>
            </a:endParaRPr>
          </a:p>
          <a:p>
            <a:pPr marL="0" indent="0" algn="l">
              <a:buNone/>
            </a:pPr>
            <a:endParaRPr lang="en-US" b="0" i="0">
              <a:solidFill>
                <a:srgbClr val="333333"/>
              </a:solidFill>
              <a:effectLst/>
              <a:latin typeface="Barlow" panose="020B0604020202020204" pitchFamily="2" charset="0"/>
            </a:endParaRPr>
          </a:p>
          <a:p>
            <a:pPr marL="0" indent="0">
              <a:buNone/>
            </a:pPr>
            <a:endParaRPr lang="en-IN"/>
          </a:p>
        </p:txBody>
      </p:sp>
    </p:spTree>
    <p:extLst>
      <p:ext uri="{BB962C8B-B14F-4D97-AF65-F5344CB8AC3E}">
        <p14:creationId xmlns:p14="http://schemas.microsoft.com/office/powerpoint/2010/main" val="362903072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073" y="489527"/>
            <a:ext cx="10725727" cy="5687436"/>
          </a:xfrm>
        </p:spPr>
        <p:txBody>
          <a:bodyPr>
            <a:normAutofit/>
          </a:bodyPr>
          <a:lstStyle/>
          <a:p>
            <a:pPr marL="0" indent="0">
              <a:buNone/>
            </a:pPr>
            <a:r>
              <a:rPr lang="en-US" b="1" err="1">
                <a:solidFill>
                  <a:srgbClr val="FF0000"/>
                </a:solidFill>
                <a:latin typeface="inherit"/>
              </a:rPr>
              <a:t>MLlib</a:t>
            </a:r>
            <a:endParaRPr lang="en-US" b="1">
              <a:solidFill>
                <a:srgbClr val="FF0000"/>
              </a:solidFill>
              <a:latin typeface="inherit"/>
            </a:endParaRPr>
          </a:p>
          <a:p>
            <a:pPr>
              <a:buFont typeface="Wingdings" panose="05000000000000000000" pitchFamily="2" charset="2"/>
              <a:buChar char="§"/>
            </a:pPr>
            <a:r>
              <a:rPr lang="en-US" sz="2600" err="1">
                <a:solidFill>
                  <a:srgbClr val="333333"/>
                </a:solidFill>
                <a:latin typeface="Bahnschrift" panose="020B0502040204020203" pitchFamily="34" charset="0"/>
              </a:rPr>
              <a:t>MLlib is a wrapper over the PySpark and it is Spark’s machine learning (ML) library. </a:t>
            </a:r>
            <a:endParaRPr lang="en-US" sz="2600">
              <a:solidFill>
                <a:srgbClr val="333333"/>
              </a:solidFill>
              <a:latin typeface="Bahnschrift" panose="020B0502040204020203" pitchFamily="34" charset="0"/>
            </a:endParaRPr>
          </a:p>
          <a:p>
            <a:pPr>
              <a:buFont typeface="Wingdings" panose="05000000000000000000" pitchFamily="2" charset="2"/>
              <a:buChar char="§"/>
            </a:pPr>
            <a:endParaRPr lang="en-US" sz="2600">
              <a:solidFill>
                <a:srgbClr val="333333"/>
              </a:solidFill>
              <a:latin typeface="Bahnschrift" panose="020B0502040204020203" pitchFamily="34" charset="0"/>
            </a:endParaRPr>
          </a:p>
          <a:p>
            <a:pPr>
              <a:buFont typeface="Wingdings" panose="05000000000000000000" pitchFamily="2" charset="2"/>
              <a:buChar char="§"/>
            </a:pPr>
            <a:r>
              <a:rPr lang="en-US" sz="2600">
                <a:solidFill>
                  <a:srgbClr val="333333"/>
                </a:solidFill>
                <a:latin typeface="Bahnschrift" panose="020B0502040204020203" pitchFamily="34" charset="0"/>
              </a:rPr>
              <a:t>This library uses the data parallelism technique to store and work with data. The machine-learning API provided by the MLlib library is quite easy to use.</a:t>
            </a:r>
          </a:p>
          <a:p>
            <a:pPr marL="0" indent="0">
              <a:buNone/>
            </a:pPr>
            <a:endParaRPr lang="en-US" sz="2600">
              <a:solidFill>
                <a:srgbClr val="333333"/>
              </a:solidFill>
              <a:latin typeface="Bahnschrift" panose="020B0502040204020203" pitchFamily="34" charset="0"/>
            </a:endParaRPr>
          </a:p>
          <a:p>
            <a:pPr>
              <a:buFont typeface="Wingdings" panose="05000000000000000000" pitchFamily="2" charset="2"/>
              <a:buChar char="§"/>
            </a:pPr>
            <a:r>
              <a:rPr lang="en-US" sz="2600">
                <a:solidFill>
                  <a:srgbClr val="333333"/>
                </a:solidFill>
                <a:latin typeface="Bahnschrift" panose="020B0502040204020203" pitchFamily="34" charset="0"/>
              </a:rPr>
              <a:t> </a:t>
            </a:r>
            <a:r>
              <a:rPr lang="en-US" sz="2600" err="1">
                <a:solidFill>
                  <a:srgbClr val="333333"/>
                </a:solidFill>
                <a:latin typeface="Bahnschrift" panose="020B0502040204020203" pitchFamily="34" charset="0"/>
              </a:rPr>
              <a:t>MLlib supports many machine-learning algorithms for classification, regression, clustering, collaborative filtering, dimensionality reduction, and underlying optimization primitives.</a:t>
            </a:r>
          </a:p>
          <a:p>
            <a:pPr marL="0" indent="0">
              <a:buNone/>
            </a:pPr>
            <a:endParaRPr lang="en-IN"/>
          </a:p>
        </p:txBody>
      </p:sp>
    </p:spTree>
    <p:extLst>
      <p:ext uri="{BB962C8B-B14F-4D97-AF65-F5344CB8AC3E}">
        <p14:creationId xmlns:p14="http://schemas.microsoft.com/office/powerpoint/2010/main" val="336103740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18836"/>
            <a:ext cx="10515600" cy="5558127"/>
          </a:xfrm>
        </p:spPr>
        <p:txBody>
          <a:bodyPr/>
          <a:lstStyle/>
          <a:p>
            <a:pPr algn="just"/>
            <a:r>
              <a:rPr lang="en-US" err="1">
                <a:solidFill>
                  <a:srgbClr val="FF0000"/>
                </a:solidFill>
                <a:latin typeface="Open Sans" panose="020B0606030504020204" pitchFamily="34" charset="0"/>
              </a:rPr>
              <a:t>MLlib exposes three core machine learning functionalities with PySpark:</a:t>
            </a:r>
          </a:p>
          <a:p>
            <a:pPr marL="514350" indent="-514350" algn="just">
              <a:buFont typeface="+mj-lt"/>
              <a:buAutoNum type="arabicPeriod"/>
            </a:pPr>
            <a:r>
              <a:rPr lang="en-US" b="1" u="sng">
                <a:solidFill>
                  <a:srgbClr val="4A4A4A"/>
                </a:solidFill>
                <a:latin typeface="Open Sans" panose="020B0606030504020204" pitchFamily="34" charset="0"/>
              </a:rPr>
              <a:t>Data Preparation</a:t>
            </a:r>
            <a:r>
              <a:rPr lang="en-US" b="1">
                <a:solidFill>
                  <a:srgbClr val="4A4A4A"/>
                </a:solidFill>
                <a:latin typeface="Open Sans" panose="020B0606030504020204" pitchFamily="34" charset="0"/>
              </a:rPr>
              <a:t>: </a:t>
            </a:r>
            <a:r>
              <a:rPr lang="en-US" sz="2200">
                <a:solidFill>
                  <a:srgbClr val="4A4A4A"/>
                </a:solidFill>
                <a:latin typeface="Bahnschrift" panose="020B0502040204020203" pitchFamily="34" charset="0"/>
              </a:rPr>
              <a:t>It provides various features like extraction, transformation, selection, hashing etc.</a:t>
            </a:r>
          </a:p>
          <a:p>
            <a:pPr marL="457200" indent="-457200" algn="just">
              <a:buFont typeface="+mj-lt"/>
              <a:buAutoNum type="arabicPeriod"/>
            </a:pPr>
            <a:endParaRPr lang="en-US" sz="2200">
              <a:solidFill>
                <a:srgbClr val="4A4A4A"/>
              </a:solidFill>
              <a:latin typeface="Bahnschrift" panose="020B0502040204020203" pitchFamily="34" charset="0"/>
            </a:endParaRPr>
          </a:p>
          <a:p>
            <a:pPr marL="514350" indent="-514350" algn="just">
              <a:buFont typeface="+mj-lt"/>
              <a:buAutoNum type="arabicPeriod"/>
            </a:pPr>
            <a:r>
              <a:rPr lang="en-US" b="1" u="sng">
                <a:solidFill>
                  <a:srgbClr val="4A4A4A"/>
                </a:solidFill>
                <a:latin typeface="Open Sans" panose="020B0606030504020204" pitchFamily="34" charset="0"/>
              </a:rPr>
              <a:t>Machine Learning Algorithms</a:t>
            </a:r>
            <a:r>
              <a:rPr lang="en-US" b="1">
                <a:solidFill>
                  <a:srgbClr val="4A4A4A"/>
                </a:solidFill>
                <a:latin typeface="Open Sans" panose="020B0606030504020204" pitchFamily="34" charset="0"/>
              </a:rPr>
              <a:t>: </a:t>
            </a:r>
            <a:r>
              <a:rPr lang="en-US" sz="2200">
                <a:solidFill>
                  <a:srgbClr val="4A4A4A"/>
                </a:solidFill>
                <a:latin typeface="Bahnschrift" panose="020B0502040204020203" pitchFamily="34" charset="0"/>
              </a:rPr>
              <a:t>It avails some popular and advanced regression, classification, and clustering algorithms for machine learning.</a:t>
            </a:r>
          </a:p>
          <a:p>
            <a:pPr marL="457200" indent="-457200" algn="just">
              <a:buFont typeface="+mj-lt"/>
              <a:buAutoNum type="arabicPeriod"/>
            </a:pPr>
            <a:endParaRPr lang="en-US" sz="2200">
              <a:solidFill>
                <a:srgbClr val="4A4A4A"/>
              </a:solidFill>
              <a:latin typeface="Bahnschrift" panose="020B0502040204020203" pitchFamily="34" charset="0"/>
            </a:endParaRPr>
          </a:p>
          <a:p>
            <a:pPr marL="514350" indent="-514350" algn="just">
              <a:buFont typeface="+mj-lt"/>
              <a:buAutoNum type="arabicPeriod"/>
            </a:pPr>
            <a:r>
              <a:rPr lang="en-US" b="1" u="sng">
                <a:solidFill>
                  <a:srgbClr val="4A4A4A"/>
                </a:solidFill>
                <a:latin typeface="Open Sans" panose="020B0606030504020204" pitchFamily="34" charset="0"/>
              </a:rPr>
              <a:t>Utilities</a:t>
            </a:r>
            <a:r>
              <a:rPr lang="en-US" b="1">
                <a:solidFill>
                  <a:srgbClr val="4A4A4A"/>
                </a:solidFill>
                <a:latin typeface="Open Sans" panose="020B0606030504020204" pitchFamily="34" charset="0"/>
              </a:rPr>
              <a:t>: </a:t>
            </a:r>
            <a:r>
              <a:rPr lang="en-US" sz="2000">
                <a:solidFill>
                  <a:srgbClr val="4A4A4A"/>
                </a:solidFill>
                <a:latin typeface="Bahnschrift" panose="020B0502040204020203" pitchFamily="34" charset="0"/>
              </a:rPr>
              <a:t>It has statistical methods such as chi-square testing, descriptive statistics, linear algebra and model evaluation methods.</a:t>
            </a:r>
          </a:p>
          <a:p>
            <a:pPr marL="514350" indent="-514350">
              <a:buFont typeface="+mj-lt"/>
              <a:buAutoNum type="arabicPeriod"/>
            </a:pPr>
            <a:endParaRPr lang="en-IN"/>
          </a:p>
        </p:txBody>
      </p:sp>
    </p:spTree>
    <p:extLst>
      <p:ext uri="{BB962C8B-B14F-4D97-AF65-F5344CB8AC3E}">
        <p14:creationId xmlns:p14="http://schemas.microsoft.com/office/powerpoint/2010/main" val="261107791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28EDC-C821-46DA-899F-3A36792362F3}"/>
              </a:ext>
            </a:extLst>
          </p:cNvPr>
          <p:cNvSpPr>
            <a:spLocks noGrp="1"/>
          </p:cNvSpPr>
          <p:nvPr>
            <p:ph type="title"/>
          </p:nvPr>
        </p:nvSpPr>
        <p:spPr>
          <a:xfrm>
            <a:off x="838200" y="365126"/>
            <a:ext cx="10515600" cy="977900"/>
          </a:xfrm>
        </p:spPr>
        <p:txBody>
          <a:bodyPr/>
          <a:lstStyle/>
          <a:p>
            <a:r>
              <a:rPr lang="en-US" b="1"/>
              <a:t>Setting Up Pyspark in Colab</a:t>
            </a:r>
            <a:endParaRPr lang="en-IN" b="1"/>
          </a:p>
        </p:txBody>
      </p:sp>
      <p:sp>
        <p:nvSpPr>
          <p:cNvPr id="3" name="Content Placeholder 2">
            <a:extLst>
              <a:ext uri="{FF2B5EF4-FFF2-40B4-BE49-F238E27FC236}">
                <a16:creationId xmlns:a16="http://schemas.microsoft.com/office/drawing/2014/main" id="{16C4C463-2D49-4C76-9E0B-48C9C0681C66}"/>
              </a:ext>
            </a:extLst>
          </p:cNvPr>
          <p:cNvSpPr>
            <a:spLocks noGrp="1"/>
          </p:cNvSpPr>
          <p:nvPr>
            <p:ph idx="1"/>
          </p:nvPr>
        </p:nvSpPr>
        <p:spPr>
          <a:xfrm>
            <a:off x="838200" y="1514475"/>
            <a:ext cx="10515600" cy="4662488"/>
          </a:xfrm>
        </p:spPr>
        <p:txBody>
          <a:bodyPr/>
          <a:lstStyle/>
          <a:p>
            <a:pPr marL="0" indent="0">
              <a:buNone/>
            </a:pPr>
            <a:r>
              <a:rPr lang="en-US" b="1">
                <a:solidFill>
                  <a:srgbClr val="FF0000"/>
                </a:solidFill>
              </a:rPr>
              <a:t>Step 1: Install Java</a:t>
            </a:r>
          </a:p>
          <a:p>
            <a:pPr marL="0" indent="0">
              <a:buNone/>
            </a:pPr>
            <a:endParaRPr lang="en-US"/>
          </a:p>
          <a:p>
            <a:pPr marL="0" indent="0">
              <a:buNone/>
            </a:pPr>
            <a:endParaRPr lang="en-US"/>
          </a:p>
          <a:p>
            <a:pPr marL="0" indent="0">
              <a:buNone/>
            </a:pPr>
            <a:endParaRPr lang="en-US"/>
          </a:p>
        </p:txBody>
      </p:sp>
      <p:pic>
        <p:nvPicPr>
          <p:cNvPr id="5" name="Picture 4">
            <a:extLst>
              <a:ext uri="{FF2B5EF4-FFF2-40B4-BE49-F238E27FC236}">
                <a16:creationId xmlns:a16="http://schemas.microsoft.com/office/drawing/2014/main" id="{45F6786F-B4DA-4A54-8621-5126AEC60A57}"/>
              </a:ext>
            </a:extLst>
          </p:cNvPr>
          <p:cNvPicPr>
            <a:picLocks noChangeAspect="1"/>
          </p:cNvPicPr>
          <p:nvPr/>
        </p:nvPicPr>
        <p:blipFill>
          <a:blip r:embed="rId2"/>
          <a:stretch>
            <a:fillRect/>
          </a:stretch>
        </p:blipFill>
        <p:spPr>
          <a:xfrm>
            <a:off x="838200" y="2108164"/>
            <a:ext cx="7464539" cy="2641671"/>
          </a:xfrm>
          <a:prstGeom prst="rect">
            <a:avLst/>
          </a:prstGeom>
        </p:spPr>
      </p:pic>
    </p:spTree>
    <p:extLst>
      <p:ext uri="{BB962C8B-B14F-4D97-AF65-F5344CB8AC3E}">
        <p14:creationId xmlns:p14="http://schemas.microsoft.com/office/powerpoint/2010/main" val="84447521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C4C463-2D49-4C76-9E0B-48C9C0681C66}"/>
              </a:ext>
            </a:extLst>
          </p:cNvPr>
          <p:cNvSpPr>
            <a:spLocks noGrp="1"/>
          </p:cNvSpPr>
          <p:nvPr>
            <p:ph idx="1"/>
          </p:nvPr>
        </p:nvSpPr>
        <p:spPr>
          <a:xfrm>
            <a:off x="579582" y="855807"/>
            <a:ext cx="10515600" cy="4351338"/>
          </a:xfrm>
        </p:spPr>
        <p:txBody>
          <a:bodyPr/>
          <a:lstStyle/>
          <a:p>
            <a:pPr marL="0" indent="0">
              <a:buNone/>
            </a:pPr>
            <a:r>
              <a:rPr lang="en-US" b="1">
                <a:solidFill>
                  <a:srgbClr val="FF0000"/>
                </a:solidFill>
              </a:rPr>
              <a:t>Step 2: Install Apache Spark with Hadoop</a:t>
            </a:r>
          </a:p>
          <a:p>
            <a:pPr marL="0" indent="0">
              <a:buNone/>
            </a:pPr>
            <a:endParaRPr lang="en-US"/>
          </a:p>
          <a:p>
            <a:pPr marL="0" indent="0">
              <a:buNone/>
            </a:pPr>
            <a:endParaRPr lang="en-US"/>
          </a:p>
          <a:p>
            <a:pPr marL="0" indent="0">
              <a:buNone/>
            </a:pPr>
            <a:endParaRPr lang="en-IN"/>
          </a:p>
        </p:txBody>
      </p:sp>
      <p:pic>
        <p:nvPicPr>
          <p:cNvPr id="5" name="Picture 4">
            <a:extLst>
              <a:ext uri="{FF2B5EF4-FFF2-40B4-BE49-F238E27FC236}">
                <a16:creationId xmlns:a16="http://schemas.microsoft.com/office/drawing/2014/main" id="{8D2EB479-0A91-44BB-A6E0-045FA37165A0}"/>
              </a:ext>
            </a:extLst>
          </p:cNvPr>
          <p:cNvPicPr>
            <a:picLocks noChangeAspect="1"/>
          </p:cNvPicPr>
          <p:nvPr/>
        </p:nvPicPr>
        <p:blipFill>
          <a:blip r:embed="rId2"/>
          <a:srcRect l="7891" t="31389" r="28984" b="16111"/>
          <a:stretch>
            <a:fillRect/>
          </a:stretch>
        </p:blipFill>
        <p:spPr>
          <a:xfrm>
            <a:off x="1147039" y="1783774"/>
            <a:ext cx="7696201" cy="3600450"/>
          </a:xfrm>
          <a:prstGeom prst="rect">
            <a:avLst/>
          </a:prstGeom>
        </p:spPr>
      </p:pic>
    </p:spTree>
    <p:extLst>
      <p:ext uri="{BB962C8B-B14F-4D97-AF65-F5344CB8AC3E}">
        <p14:creationId xmlns:p14="http://schemas.microsoft.com/office/powerpoint/2010/main" val="2166024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C4C463-2D49-4C76-9E0B-48C9C0681C66}"/>
              </a:ext>
            </a:extLst>
          </p:cNvPr>
          <p:cNvSpPr>
            <a:spLocks noGrp="1"/>
          </p:cNvSpPr>
          <p:nvPr>
            <p:ph idx="1"/>
          </p:nvPr>
        </p:nvSpPr>
        <p:spPr>
          <a:xfrm>
            <a:off x="838200" y="452582"/>
            <a:ext cx="10515600" cy="5724381"/>
          </a:xfrm>
        </p:spPr>
        <p:txBody>
          <a:bodyPr/>
          <a:lstStyle/>
          <a:p>
            <a:pPr marL="0" indent="0">
              <a:buNone/>
            </a:pPr>
            <a:r>
              <a:rPr lang="en-US" sz="2400" b="1">
                <a:solidFill>
                  <a:srgbClr val="FF0000"/>
                </a:solidFill>
              </a:rPr>
              <a:t>Step 3: I</a:t>
            </a:r>
            <a:r>
              <a:rPr lang="en-US" sz="2400" b="1" i="0">
                <a:solidFill>
                  <a:srgbClr val="FF0000"/>
                </a:solidFill>
                <a:effectLst/>
                <a:latin typeface="Lato" panose="020B0604020202020204" pitchFamily="34" charset="0"/>
              </a:rPr>
              <a:t>nstall </a:t>
            </a:r>
            <a:r>
              <a:rPr lang="en-US" sz="2400" b="1" err="1">
                <a:solidFill>
                  <a:srgbClr val="FF0000"/>
                </a:solidFill>
                <a:latin typeface="Lato" panose="020B0604020202020204" pitchFamily="34" charset="0"/>
              </a:rPr>
              <a:t>findspark </a:t>
            </a:r>
            <a:r>
              <a:rPr lang="en-US" sz="2400" b="1" i="0">
                <a:solidFill>
                  <a:srgbClr val="FF0000"/>
                </a:solidFill>
                <a:effectLst/>
                <a:latin typeface="Lato" panose="020B0604020202020204" pitchFamily="34" charset="0"/>
              </a:rPr>
              <a:t>library which will locate Spark on the system and import it as a regular library</a:t>
            </a:r>
          </a:p>
          <a:p>
            <a:pPr marL="0" indent="0">
              <a:buNone/>
            </a:pPr>
            <a:endParaRPr lang="en-IN"/>
          </a:p>
          <a:p>
            <a:pPr marL="0" indent="0">
              <a:buNone/>
            </a:pPr>
            <a:endParaRPr lang="en-US"/>
          </a:p>
          <a:p>
            <a:pPr marL="0" indent="0">
              <a:buNone/>
            </a:pPr>
            <a:endParaRPr lang="en-US"/>
          </a:p>
          <a:p>
            <a:pPr marL="0" indent="0">
              <a:buNone/>
            </a:pPr>
            <a:endParaRPr lang="en-US"/>
          </a:p>
          <a:p>
            <a:pPr marL="0" indent="0">
              <a:buNone/>
            </a:pPr>
            <a:r>
              <a:rPr lang="en-US" b="1">
                <a:solidFill>
                  <a:srgbClr val="FF0000"/>
                </a:solidFill>
              </a:rPr>
              <a:t>Step 4: Set environment variables</a:t>
            </a:r>
          </a:p>
          <a:p>
            <a:pPr marL="0" indent="0">
              <a:buNone/>
            </a:pPr>
            <a:endParaRPr lang="en-US"/>
          </a:p>
          <a:p>
            <a:pPr marL="0" indent="0">
              <a:buNone/>
            </a:pPr>
            <a:endParaRPr lang="en-US"/>
          </a:p>
          <a:p>
            <a:pPr marL="0" indent="0">
              <a:buNone/>
            </a:pPr>
            <a:endParaRPr lang="en-IN"/>
          </a:p>
        </p:txBody>
      </p:sp>
      <p:pic>
        <p:nvPicPr>
          <p:cNvPr id="5" name="Picture 4">
            <a:extLst>
              <a:ext uri="{FF2B5EF4-FFF2-40B4-BE49-F238E27FC236}">
                <a16:creationId xmlns:a16="http://schemas.microsoft.com/office/drawing/2014/main" id="{0F4E2A63-D5E4-4BC6-A705-4C71244149AD}"/>
              </a:ext>
            </a:extLst>
          </p:cNvPr>
          <p:cNvPicPr>
            <a:picLocks noChangeAspect="1"/>
          </p:cNvPicPr>
          <p:nvPr/>
        </p:nvPicPr>
        <p:blipFill>
          <a:blip r:embed="rId2"/>
          <a:srcRect l="5625" t="65556" r="71719" b="30139"/>
          <a:stretch>
            <a:fillRect/>
          </a:stretch>
        </p:blipFill>
        <p:spPr>
          <a:xfrm>
            <a:off x="2609272" y="1755054"/>
            <a:ext cx="4187927" cy="447675"/>
          </a:xfrm>
          <a:prstGeom prst="rect">
            <a:avLst/>
          </a:prstGeom>
        </p:spPr>
      </p:pic>
      <p:pic>
        <p:nvPicPr>
          <p:cNvPr id="7" name="Picture 6">
            <a:extLst>
              <a:ext uri="{FF2B5EF4-FFF2-40B4-BE49-F238E27FC236}">
                <a16:creationId xmlns:a16="http://schemas.microsoft.com/office/drawing/2014/main" id="{5ACB68C0-9F5B-41C0-8494-5241E0C4D643}"/>
              </a:ext>
            </a:extLst>
          </p:cNvPr>
          <p:cNvPicPr>
            <a:picLocks noChangeAspect="1"/>
          </p:cNvPicPr>
          <p:nvPr/>
        </p:nvPicPr>
        <p:blipFill>
          <a:blip r:embed="rId2"/>
          <a:srcRect l="6875" t="73473" r="50000" b="17083"/>
          <a:stretch>
            <a:fillRect/>
          </a:stretch>
        </p:blipFill>
        <p:spPr>
          <a:xfrm>
            <a:off x="1678709" y="4077277"/>
            <a:ext cx="8118670" cy="1000126"/>
          </a:xfrm>
          <a:prstGeom prst="rect">
            <a:avLst/>
          </a:prstGeom>
        </p:spPr>
      </p:pic>
    </p:spTree>
    <p:extLst>
      <p:ext uri="{BB962C8B-B14F-4D97-AF65-F5344CB8AC3E}">
        <p14:creationId xmlns:p14="http://schemas.microsoft.com/office/powerpoint/2010/main" val="372530347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C4C463-2D49-4C76-9E0B-48C9C0681C66}"/>
              </a:ext>
            </a:extLst>
          </p:cNvPr>
          <p:cNvSpPr>
            <a:spLocks noGrp="1"/>
          </p:cNvSpPr>
          <p:nvPr>
            <p:ph idx="1"/>
          </p:nvPr>
        </p:nvSpPr>
        <p:spPr>
          <a:xfrm>
            <a:off x="868218" y="785091"/>
            <a:ext cx="10771332" cy="5391872"/>
          </a:xfrm>
        </p:spPr>
        <p:txBody>
          <a:bodyPr/>
          <a:lstStyle/>
          <a:p>
            <a:pPr marL="0" indent="0">
              <a:buNone/>
            </a:pPr>
            <a:r>
              <a:rPr lang="en-US" b="1">
                <a:solidFill>
                  <a:srgbClr val="FF0000"/>
                </a:solidFill>
              </a:rPr>
              <a:t>Step 5: Locate Spark in the system</a:t>
            </a:r>
          </a:p>
          <a:p>
            <a:pPr marL="0" indent="0">
              <a:buNone/>
            </a:pPr>
            <a:r>
              <a:rPr lang="en-US"/>
              <a:t>       Import findspark and use findspark.init( ) method</a:t>
            </a:r>
          </a:p>
          <a:p>
            <a:pPr marL="0" indent="0">
              <a:buNone/>
            </a:pPr>
            <a:endParaRPr lang="en-US"/>
          </a:p>
          <a:p>
            <a:pPr marL="0" indent="0">
              <a:buNone/>
            </a:pPr>
            <a:endParaRPr lang="en-US"/>
          </a:p>
          <a:p>
            <a:pPr marL="0" indent="0">
              <a:buNone/>
            </a:pPr>
            <a:endParaRPr lang="en-US"/>
          </a:p>
          <a:p>
            <a:pPr marL="0" indent="0">
              <a:buNone/>
            </a:pPr>
            <a:r>
              <a:rPr lang="en-US"/>
              <a:t>      Use findspark.find() method to view location where Spark is installed</a:t>
            </a:r>
          </a:p>
          <a:p>
            <a:pPr marL="0" indent="0">
              <a:buNone/>
            </a:pPr>
            <a:r>
              <a:rPr lang="en-US"/>
              <a:t>  </a:t>
            </a:r>
          </a:p>
          <a:p>
            <a:pPr marL="0" indent="0">
              <a:buNone/>
            </a:pPr>
            <a:endParaRPr lang="en-US"/>
          </a:p>
          <a:p>
            <a:pPr marL="0" indent="0">
              <a:buNone/>
            </a:pPr>
            <a:endParaRPr lang="en-US"/>
          </a:p>
          <a:p>
            <a:pPr marL="0" indent="0">
              <a:buNone/>
            </a:pPr>
            <a:endParaRPr lang="en-IN"/>
          </a:p>
        </p:txBody>
      </p:sp>
      <p:pic>
        <p:nvPicPr>
          <p:cNvPr id="8" name="Picture 7">
            <a:extLst>
              <a:ext uri="{FF2B5EF4-FFF2-40B4-BE49-F238E27FC236}">
                <a16:creationId xmlns:a16="http://schemas.microsoft.com/office/drawing/2014/main" id="{65C23179-7309-4ADF-9488-EAE09980F427}"/>
              </a:ext>
            </a:extLst>
          </p:cNvPr>
          <p:cNvPicPr>
            <a:picLocks noChangeAspect="1"/>
          </p:cNvPicPr>
          <p:nvPr/>
        </p:nvPicPr>
        <p:blipFill>
          <a:blip r:embed="rId2"/>
          <a:srcRect l="11592" r="46985" b="67862"/>
          <a:stretch>
            <a:fillRect/>
          </a:stretch>
        </p:blipFill>
        <p:spPr>
          <a:xfrm>
            <a:off x="2447636" y="1841709"/>
            <a:ext cx="3152775" cy="1087164"/>
          </a:xfrm>
          <a:prstGeom prst="rect">
            <a:avLst/>
          </a:prstGeom>
        </p:spPr>
      </p:pic>
      <p:pic>
        <p:nvPicPr>
          <p:cNvPr id="10" name="Picture 9">
            <a:extLst>
              <a:ext uri="{FF2B5EF4-FFF2-40B4-BE49-F238E27FC236}">
                <a16:creationId xmlns:a16="http://schemas.microsoft.com/office/drawing/2014/main" id="{2A668A03-4517-4199-8C0A-F16CB238A035}"/>
              </a:ext>
            </a:extLst>
          </p:cNvPr>
          <p:cNvPicPr>
            <a:picLocks noChangeAspect="1"/>
          </p:cNvPicPr>
          <p:nvPr/>
        </p:nvPicPr>
        <p:blipFill>
          <a:blip r:embed="rId2"/>
          <a:srcRect l="13496" t="50000" r="12864" b="12862"/>
          <a:stretch>
            <a:fillRect/>
          </a:stretch>
        </p:blipFill>
        <p:spPr>
          <a:xfrm>
            <a:off x="2447636" y="4268932"/>
            <a:ext cx="4419600" cy="990600"/>
          </a:xfrm>
          <a:prstGeom prst="rect">
            <a:avLst/>
          </a:prstGeom>
        </p:spPr>
      </p:pic>
    </p:spTree>
    <p:extLst>
      <p:ext uri="{BB962C8B-B14F-4D97-AF65-F5344CB8AC3E}">
        <p14:creationId xmlns:p14="http://schemas.microsoft.com/office/powerpoint/2010/main" val="112491959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529" y="83127"/>
            <a:ext cx="5765800" cy="1275052"/>
          </a:xfrm>
        </p:spPr>
        <p:txBody>
          <a:bodyPr/>
          <a:lstStyle/>
          <a:p>
            <a:r>
              <a:rPr lang="en-IN" b="1">
                <a:latin typeface="Arial Black" panose="020B0A04020102020204" pitchFamily="34" charset="0"/>
              </a:rPr>
              <a:t>AGENDA</a:t>
            </a:r>
            <a:endParaRPr lang="en-IN"/>
          </a:p>
        </p:txBody>
      </p:sp>
      <p:sp>
        <p:nvSpPr>
          <p:cNvPr id="3" name="Content Placeholder 2"/>
          <p:cNvSpPr>
            <a:spLocks noGrp="1"/>
          </p:cNvSpPr>
          <p:nvPr>
            <p:ph idx="1"/>
          </p:nvPr>
        </p:nvSpPr>
        <p:spPr>
          <a:xfrm>
            <a:off x="900546" y="1006764"/>
            <a:ext cx="10515600" cy="5459916"/>
          </a:xfrm>
        </p:spPr>
        <p:txBody>
          <a:bodyPr/>
          <a:lstStyle/>
          <a:p>
            <a:pPr marL="514350" indent="-514350">
              <a:buAutoNum type="arabicParenR"/>
            </a:pPr>
            <a:endParaRPr lang="en-IN" b="1" dirty="0">
              <a:latin typeface="Bahnschrift" panose="020B0502040204020203" pitchFamily="34" charset="0"/>
            </a:endParaRPr>
          </a:p>
          <a:p>
            <a:pPr marL="514350" indent="-514350">
              <a:buAutoNum type="arabicParenR"/>
            </a:pPr>
            <a:r>
              <a:rPr lang="en-IN" b="1" dirty="0">
                <a:latin typeface="Bahnschrift" panose="020B0502040204020203" pitchFamily="34" charset="0"/>
              </a:rPr>
              <a:t>DATA ANALYSIS ON FIFA DATA USING PYSPARK</a:t>
            </a:r>
          </a:p>
          <a:p>
            <a:pPr marL="514350" indent="-514350">
              <a:buAutoNum type="arabicParenR"/>
            </a:pPr>
            <a:endParaRPr lang="en-IN" b="1" dirty="0">
              <a:latin typeface="Bahnschrift" panose="020B0502040204020203" pitchFamily="34" charset="0"/>
            </a:endParaRPr>
          </a:p>
          <a:p>
            <a:pPr marL="0" indent="0">
              <a:buNone/>
            </a:pPr>
            <a:r>
              <a:rPr lang="en-IN" b="1" dirty="0">
                <a:latin typeface="Bahnschrift" panose="020B0502040204020203" pitchFamily="34" charset="0"/>
              </a:rPr>
              <a:t>2) PREMIER LEAGUE DATA ANALYSIS USING PYTHON</a:t>
            </a:r>
          </a:p>
          <a:p>
            <a:endParaRPr lang="en-IN" dirty="0">
              <a:latin typeface="Bahnschrif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3750" y="1167238"/>
            <a:ext cx="1662545" cy="85690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1249" y="2969145"/>
            <a:ext cx="2892136" cy="121228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3091" y="3575289"/>
            <a:ext cx="4978400" cy="2803033"/>
          </a:xfrm>
          <a:prstGeom prst="rect">
            <a:avLst/>
          </a:prstGeom>
        </p:spPr>
      </p:pic>
    </p:spTree>
    <p:extLst>
      <p:ext uri="{BB962C8B-B14F-4D97-AF65-F5344CB8AC3E}">
        <p14:creationId xmlns:p14="http://schemas.microsoft.com/office/powerpoint/2010/main" val="68922537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C4C463-2D49-4C76-9E0B-48C9C0681C66}"/>
              </a:ext>
            </a:extLst>
          </p:cNvPr>
          <p:cNvSpPr>
            <a:spLocks noGrp="1"/>
          </p:cNvSpPr>
          <p:nvPr>
            <p:ph idx="1"/>
          </p:nvPr>
        </p:nvSpPr>
        <p:spPr>
          <a:xfrm>
            <a:off x="581889" y="858982"/>
            <a:ext cx="10687917" cy="4965411"/>
          </a:xfrm>
        </p:spPr>
        <p:txBody>
          <a:bodyPr/>
          <a:lstStyle/>
          <a:p>
            <a:pPr marL="0" indent="0">
              <a:buNone/>
            </a:pPr>
            <a:r>
              <a:rPr lang="en-US" sz="2400" b="1">
                <a:solidFill>
                  <a:srgbClr val="FF0000"/>
                </a:solidFill>
              </a:rPr>
              <a:t>Step 6: I</a:t>
            </a:r>
            <a:r>
              <a:rPr lang="en-US" sz="2400" b="1" i="0">
                <a:solidFill>
                  <a:srgbClr val="FF0000"/>
                </a:solidFill>
                <a:effectLst/>
                <a:latin typeface="charter"/>
              </a:rPr>
              <a:t>mport SparkSession from pyspark.sql </a:t>
            </a:r>
          </a:p>
          <a:p>
            <a:pPr marL="0" indent="0">
              <a:buNone/>
            </a:pPr>
            <a:r>
              <a:rPr lang="en-US" sz="2400" b="1" i="0">
                <a:solidFill>
                  <a:srgbClr val="FF0000"/>
                </a:solidFill>
                <a:effectLst/>
                <a:latin typeface="charter"/>
              </a:rPr>
              <a:t>and create a SparkSession, which is the entry point to Spark</a:t>
            </a:r>
          </a:p>
          <a:p>
            <a:pPr marL="0" indent="0">
              <a:buNone/>
            </a:pPr>
            <a:endParaRPr lang="en-US" sz="2400" b="1">
              <a:solidFill>
                <a:srgbClr val="FF0000"/>
              </a:solidFill>
            </a:endParaRPr>
          </a:p>
          <a:p>
            <a:pPr marL="0" indent="0">
              <a:buNone/>
            </a:pPr>
            <a:endParaRPr lang="en-US"/>
          </a:p>
          <a:p>
            <a:pPr marL="0" indent="0">
              <a:buNone/>
            </a:pPr>
            <a:endParaRPr lang="en-US"/>
          </a:p>
          <a:p>
            <a:pPr marL="0" indent="0">
              <a:buNone/>
            </a:pPr>
            <a:endParaRPr lang="en-IN"/>
          </a:p>
        </p:txBody>
      </p:sp>
      <p:pic>
        <p:nvPicPr>
          <p:cNvPr id="6" name="Picture 5">
            <a:extLst>
              <a:ext uri="{FF2B5EF4-FFF2-40B4-BE49-F238E27FC236}">
                <a16:creationId xmlns:a16="http://schemas.microsoft.com/office/drawing/2014/main" id="{895E20B3-21B3-4F5E-9386-BCBE27C7FBAF}"/>
              </a:ext>
            </a:extLst>
          </p:cNvPr>
          <p:cNvPicPr>
            <a:picLocks noChangeAspect="1"/>
          </p:cNvPicPr>
          <p:nvPr/>
        </p:nvPicPr>
        <p:blipFill>
          <a:blip r:embed="rId2"/>
          <a:srcRect l="-473" t="699" r="5456" b="3387"/>
          <a:stretch>
            <a:fillRect/>
          </a:stretch>
        </p:blipFill>
        <p:spPr>
          <a:xfrm>
            <a:off x="1832254" y="2183826"/>
            <a:ext cx="5764655" cy="2957798"/>
          </a:xfrm>
          <a:prstGeom prst="rect">
            <a:avLst/>
          </a:prstGeom>
        </p:spPr>
      </p:pic>
    </p:spTree>
    <p:extLst>
      <p:ext uri="{BB962C8B-B14F-4D97-AF65-F5344CB8AC3E}">
        <p14:creationId xmlns:p14="http://schemas.microsoft.com/office/powerpoint/2010/main" val="410524691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5603"/>
          </a:xfrm>
        </p:spPr>
        <p:txBody>
          <a:bodyPr>
            <a:normAutofit fontScale="90000"/>
          </a:bodyPr>
          <a:lstStyle/>
          <a:p>
            <a:r>
              <a:rPr lang="en-IN" b="1" dirty="0"/>
              <a:t>DATASET</a:t>
            </a:r>
          </a:p>
        </p:txBody>
      </p:sp>
      <p:sp>
        <p:nvSpPr>
          <p:cNvPr id="3" name="Content Placeholder 2"/>
          <p:cNvSpPr>
            <a:spLocks noGrp="1"/>
          </p:cNvSpPr>
          <p:nvPr>
            <p:ph idx="1"/>
          </p:nvPr>
        </p:nvSpPr>
        <p:spPr>
          <a:xfrm>
            <a:off x="838200" y="980728"/>
            <a:ext cx="10515600" cy="5196235"/>
          </a:xfrm>
        </p:spPr>
        <p:txBody>
          <a:bodyPr/>
          <a:lstStyle/>
          <a:p>
            <a:pPr marL="0" indent="0">
              <a:buNone/>
            </a:pPr>
            <a:r>
              <a:rPr lang="en-US" dirty="0"/>
              <a:t>The  dataset has the following properties:</a:t>
            </a:r>
          </a:p>
          <a:p>
            <a:r>
              <a:rPr lang="en-US" dirty="0"/>
              <a:t>Every player featuring in FIFA 19</a:t>
            </a:r>
          </a:p>
          <a:p>
            <a:r>
              <a:rPr lang="en-US" dirty="0"/>
              <a:t>70+ attributes</a:t>
            </a:r>
          </a:p>
          <a:p>
            <a:r>
              <a:rPr lang="en-US" dirty="0"/>
              <a:t>Player and Flag Images</a:t>
            </a:r>
          </a:p>
          <a:p>
            <a:r>
              <a:rPr lang="en-US" dirty="0"/>
              <a:t>Playing Position Data</a:t>
            </a:r>
          </a:p>
          <a:p>
            <a:r>
              <a:rPr lang="en-US" dirty="0"/>
              <a:t>Attributes based on actual data of the latest EA's FIFA 19 game</a:t>
            </a:r>
          </a:p>
          <a:p>
            <a:r>
              <a:rPr lang="en-US" dirty="0"/>
              <a:t>Attributes include on all player style statistics like Dribbling, Aggression, GK Skills etc.</a:t>
            </a:r>
          </a:p>
          <a:p>
            <a:r>
              <a:rPr lang="en-US" dirty="0"/>
              <a:t>Player personal data like Nationality, Photo, Club, Age, Wage, Salary etc.</a:t>
            </a:r>
          </a:p>
          <a:p>
            <a:endParaRPr lang="en-IN" dirty="0"/>
          </a:p>
        </p:txBody>
      </p:sp>
    </p:spTree>
    <p:extLst>
      <p:ext uri="{BB962C8B-B14F-4D97-AF65-F5344CB8AC3E}">
        <p14:creationId xmlns:p14="http://schemas.microsoft.com/office/powerpoint/2010/main" val="91196867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9493"/>
          </a:xfrm>
        </p:spPr>
        <p:txBody>
          <a:bodyPr/>
          <a:lstStyle/>
          <a:p>
            <a:r>
              <a:rPr lang="en-US" b="1"/>
              <a:t>RAW DATA</a:t>
            </a:r>
            <a:endParaRPr lang="en-IN" b="1"/>
          </a:p>
        </p:txBody>
      </p:sp>
      <p:pic>
        <p:nvPicPr>
          <p:cNvPr id="4" name="Content Placeholder 3">
            <a:extLst>
              <a:ext uri="{FF2B5EF4-FFF2-40B4-BE49-F238E27FC236}">
                <a16:creationId xmlns:a16="http://schemas.microsoft.com/office/drawing/2014/main" id="{9BA6FC96-E8DA-4630-B1C6-41F56B13E73B}"/>
              </a:ext>
            </a:extLst>
          </p:cNvPr>
          <p:cNvPicPr>
            <a:picLocks noGrp="1" noChangeAspect="1"/>
          </p:cNvPicPr>
          <p:nvPr>
            <p:ph idx="1"/>
          </p:nvPr>
        </p:nvPicPr>
        <p:blipFill>
          <a:blip r:embed="rId2"/>
          <a:stretch>
            <a:fillRect/>
          </a:stretch>
        </p:blipFill>
        <p:spPr>
          <a:xfrm>
            <a:off x="1184103" y="1369910"/>
            <a:ext cx="8678486" cy="4572638"/>
          </a:xfrm>
          <a:prstGeom prst="rect">
            <a:avLst/>
          </a:prstGeom>
        </p:spPr>
      </p:pic>
    </p:spTree>
    <p:extLst>
      <p:ext uri="{BB962C8B-B14F-4D97-AF65-F5344CB8AC3E}">
        <p14:creationId xmlns:p14="http://schemas.microsoft.com/office/powerpoint/2010/main" val="258919558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72548"/>
          </a:xfrm>
        </p:spPr>
        <p:txBody>
          <a:bodyPr>
            <a:normAutofit/>
          </a:bodyPr>
          <a:lstStyle/>
          <a:p>
            <a:r>
              <a:rPr lang="en-US" b="1"/>
              <a:t>PRINT SCHEMA</a:t>
            </a:r>
            <a:endParaRPr lang="en-IN" b="1"/>
          </a:p>
        </p:txBody>
      </p:sp>
      <p:pic>
        <p:nvPicPr>
          <p:cNvPr id="4" name="Content Placeholder 3">
            <a:extLst>
              <a:ext uri="{FF2B5EF4-FFF2-40B4-BE49-F238E27FC236}">
                <a16:creationId xmlns:a16="http://schemas.microsoft.com/office/drawing/2014/main" id="{782C9795-9674-4954-B247-C4B0480FF1AD}"/>
              </a:ext>
            </a:extLst>
          </p:cNvPr>
          <p:cNvPicPr>
            <a:picLocks noGrp="1" noChangeAspect="1"/>
          </p:cNvPicPr>
          <p:nvPr>
            <p:ph idx="1"/>
          </p:nvPr>
        </p:nvPicPr>
        <p:blipFill>
          <a:blip r:embed="rId2"/>
          <a:stretch>
            <a:fillRect/>
          </a:stretch>
        </p:blipFill>
        <p:spPr>
          <a:xfrm>
            <a:off x="1092385" y="1321522"/>
            <a:ext cx="7827448" cy="4781550"/>
          </a:xfrm>
          <a:prstGeom prst="rect">
            <a:avLst/>
          </a:prstGeom>
        </p:spPr>
      </p:pic>
    </p:spTree>
    <p:extLst>
      <p:ext uri="{BB962C8B-B14F-4D97-AF65-F5344CB8AC3E}">
        <p14:creationId xmlns:p14="http://schemas.microsoft.com/office/powerpoint/2010/main" val="67414570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43239"/>
          </a:xfrm>
        </p:spPr>
        <p:txBody>
          <a:bodyPr/>
          <a:lstStyle/>
          <a:p>
            <a:r>
              <a:rPr lang="en-US" b="1"/>
              <a:t>DATASET DIMENSIONS</a:t>
            </a:r>
            <a:endParaRPr lang="en-IN" b="1"/>
          </a:p>
        </p:txBody>
      </p:sp>
      <p:pic>
        <p:nvPicPr>
          <p:cNvPr id="4" name="Content Placeholder 3">
            <a:extLst>
              <a:ext uri="{FF2B5EF4-FFF2-40B4-BE49-F238E27FC236}">
                <a16:creationId xmlns:a16="http://schemas.microsoft.com/office/drawing/2014/main" id="{B165EBAE-A11D-4EDC-8997-D221F289C20A}"/>
              </a:ext>
            </a:extLst>
          </p:cNvPr>
          <p:cNvPicPr>
            <a:picLocks noGrp="1" noChangeAspect="1"/>
          </p:cNvPicPr>
          <p:nvPr>
            <p:ph idx="1"/>
          </p:nvPr>
        </p:nvPicPr>
        <p:blipFill>
          <a:blip r:embed="rId2"/>
          <a:stretch>
            <a:fillRect/>
          </a:stretch>
        </p:blipFill>
        <p:spPr>
          <a:xfrm>
            <a:off x="1368830" y="1538143"/>
            <a:ext cx="7165571" cy="3644026"/>
          </a:xfrm>
          <a:prstGeom prst="rect">
            <a:avLst/>
          </a:prstGeom>
        </p:spPr>
      </p:pic>
    </p:spTree>
    <p:extLst>
      <p:ext uri="{BB962C8B-B14F-4D97-AF65-F5344CB8AC3E}">
        <p14:creationId xmlns:p14="http://schemas.microsoft.com/office/powerpoint/2010/main" val="111967678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98657"/>
          </a:xfrm>
        </p:spPr>
        <p:txBody>
          <a:bodyPr>
            <a:noAutofit/>
          </a:bodyPr>
          <a:lstStyle/>
          <a:p>
            <a:r>
              <a:rPr lang="en-IN" sz="4000" b="1"/>
              <a:t>YOUNGEST PLAYERS                         OLDEST PLAYERS</a:t>
            </a:r>
          </a:p>
        </p:txBody>
      </p:sp>
      <p:pic>
        <p:nvPicPr>
          <p:cNvPr id="4" name="Content Placeholder 3">
            <a:extLst>
              <a:ext uri="{FF2B5EF4-FFF2-40B4-BE49-F238E27FC236}">
                <a16:creationId xmlns:a16="http://schemas.microsoft.com/office/drawing/2014/main" id="{1FC711CF-A1E3-4597-8E63-FA8F442A61E9}"/>
              </a:ext>
            </a:extLst>
          </p:cNvPr>
          <p:cNvPicPr>
            <a:picLocks noGrp="1" noChangeAspect="1"/>
          </p:cNvPicPr>
          <p:nvPr>
            <p:ph idx="1"/>
          </p:nvPr>
        </p:nvPicPr>
        <p:blipFill>
          <a:blip r:embed="rId2"/>
          <a:srcRect t="10644" r="33372"/>
          <a:stretch>
            <a:fillRect/>
          </a:stretch>
        </p:blipFill>
        <p:spPr>
          <a:xfrm>
            <a:off x="277117" y="1921159"/>
            <a:ext cx="5541793" cy="3590455"/>
          </a:xfrm>
          <a:prstGeom prst="rect">
            <a:avLst/>
          </a:prstGeom>
        </p:spPr>
      </p:pic>
      <p:pic>
        <p:nvPicPr>
          <p:cNvPr id="5" name="Picture 4">
            <a:extLst>
              <a:ext uri="{FF2B5EF4-FFF2-40B4-BE49-F238E27FC236}">
                <a16:creationId xmlns:a16="http://schemas.microsoft.com/office/drawing/2014/main" id="{CFA60BA8-6D95-40A9-89FF-339D805D725B}"/>
              </a:ext>
            </a:extLst>
          </p:cNvPr>
          <p:cNvPicPr>
            <a:picLocks noChangeAspect="1"/>
          </p:cNvPicPr>
          <p:nvPr/>
        </p:nvPicPr>
        <p:blipFill>
          <a:blip r:embed="rId3"/>
          <a:srcRect t="2596" r="39290"/>
          <a:stretch>
            <a:fillRect/>
          </a:stretch>
        </p:blipFill>
        <p:spPr>
          <a:xfrm>
            <a:off x="6096000" y="1921159"/>
            <a:ext cx="6179391" cy="3515778"/>
          </a:xfrm>
          <a:prstGeom prst="rect">
            <a:avLst/>
          </a:prstGeom>
        </p:spPr>
      </p:pic>
    </p:spTree>
    <p:extLst>
      <p:ext uri="{BB962C8B-B14F-4D97-AF65-F5344CB8AC3E}">
        <p14:creationId xmlns:p14="http://schemas.microsoft.com/office/powerpoint/2010/main" val="153212381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5817"/>
            <a:ext cx="10515600" cy="678584"/>
          </a:xfrm>
        </p:spPr>
        <p:txBody>
          <a:bodyPr>
            <a:normAutofit fontScale="90000"/>
          </a:bodyPr>
          <a:lstStyle/>
          <a:p>
            <a:r>
              <a:rPr lang="en-IN" b="1"/>
              <a:t>HIGHEST RATED PLAYER</a:t>
            </a:r>
          </a:p>
        </p:txBody>
      </p:sp>
      <p:pic>
        <p:nvPicPr>
          <p:cNvPr id="4" name="Content Placeholder 3">
            <a:extLst>
              <a:ext uri="{FF2B5EF4-FFF2-40B4-BE49-F238E27FC236}">
                <a16:creationId xmlns:a16="http://schemas.microsoft.com/office/drawing/2014/main" id="{FE11B088-34DD-4F97-8B34-C1E42335C620}"/>
              </a:ext>
            </a:extLst>
          </p:cNvPr>
          <p:cNvPicPr>
            <a:picLocks noGrp="1" noChangeAspect="1"/>
          </p:cNvPicPr>
          <p:nvPr>
            <p:ph idx="1"/>
          </p:nvPr>
        </p:nvPicPr>
        <p:blipFill>
          <a:blip r:embed="rId2"/>
          <a:srcRect t="6532"/>
          <a:stretch>
            <a:fillRect/>
          </a:stretch>
        </p:blipFill>
        <p:spPr>
          <a:xfrm>
            <a:off x="1304330" y="914401"/>
            <a:ext cx="8356906" cy="5504728"/>
          </a:xfrm>
          <a:prstGeom prst="rect">
            <a:avLst/>
          </a:prstGeom>
        </p:spPr>
      </p:pic>
    </p:spTree>
    <p:extLst>
      <p:ext uri="{BB962C8B-B14F-4D97-AF65-F5344CB8AC3E}">
        <p14:creationId xmlns:p14="http://schemas.microsoft.com/office/powerpoint/2010/main" val="228418697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5457"/>
          </a:xfrm>
        </p:spPr>
        <p:txBody>
          <a:bodyPr>
            <a:normAutofit fontScale="90000"/>
          </a:bodyPr>
          <a:lstStyle/>
          <a:p>
            <a:r>
              <a:rPr lang="en-IN" b="1"/>
              <a:t>PLAYER RATING VS POTENTIAL</a:t>
            </a:r>
          </a:p>
        </p:txBody>
      </p:sp>
      <p:pic>
        <p:nvPicPr>
          <p:cNvPr id="4" name="Content Placeholder 3">
            <a:extLst>
              <a:ext uri="{FF2B5EF4-FFF2-40B4-BE49-F238E27FC236}">
                <a16:creationId xmlns:a16="http://schemas.microsoft.com/office/drawing/2014/main" id="{EEB5B93A-CA9D-412B-A70F-73FFD013AC17}"/>
              </a:ext>
            </a:extLst>
          </p:cNvPr>
          <p:cNvPicPr>
            <a:picLocks noGrp="1" noChangeAspect="1"/>
          </p:cNvPicPr>
          <p:nvPr>
            <p:ph idx="1"/>
          </p:nvPr>
        </p:nvPicPr>
        <p:blipFill>
          <a:blip r:embed="rId2"/>
          <a:srcRect t="7513" r="448"/>
          <a:stretch>
            <a:fillRect/>
          </a:stretch>
        </p:blipFill>
        <p:spPr>
          <a:xfrm>
            <a:off x="1572878" y="1098983"/>
            <a:ext cx="7605371" cy="5216525"/>
          </a:xfrm>
          <a:prstGeom prst="rect">
            <a:avLst/>
          </a:prstGeom>
        </p:spPr>
      </p:pic>
    </p:spTree>
    <p:extLst>
      <p:ext uri="{BB962C8B-B14F-4D97-AF65-F5344CB8AC3E}">
        <p14:creationId xmlns:p14="http://schemas.microsoft.com/office/powerpoint/2010/main" val="162224476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87820"/>
          </a:xfrm>
        </p:spPr>
        <p:txBody>
          <a:bodyPr>
            <a:normAutofit fontScale="90000"/>
          </a:bodyPr>
          <a:lstStyle/>
          <a:p>
            <a:r>
              <a:rPr lang="en-IN" b="1"/>
              <a:t>Graph showing how potential changes over age</a:t>
            </a:r>
          </a:p>
        </p:txBody>
      </p:sp>
      <p:pic>
        <p:nvPicPr>
          <p:cNvPr id="4" name="Content Placeholder 3">
            <a:extLst>
              <a:ext uri="{FF2B5EF4-FFF2-40B4-BE49-F238E27FC236}">
                <a16:creationId xmlns:a16="http://schemas.microsoft.com/office/drawing/2014/main" id="{3E1C3F82-F587-4167-A6B8-57A8545B46CF}"/>
              </a:ext>
            </a:extLst>
          </p:cNvPr>
          <p:cNvPicPr>
            <a:picLocks noGrp="1" noChangeAspect="1"/>
          </p:cNvPicPr>
          <p:nvPr>
            <p:ph idx="1"/>
          </p:nvPr>
        </p:nvPicPr>
        <p:blipFill>
          <a:blip r:embed="rId2"/>
          <a:stretch>
            <a:fillRect/>
          </a:stretch>
        </p:blipFill>
        <p:spPr>
          <a:xfrm>
            <a:off x="949036" y="1366550"/>
            <a:ext cx="9592392" cy="4921250"/>
          </a:xfrm>
          <a:prstGeom prst="rect">
            <a:avLst/>
          </a:prstGeom>
        </p:spPr>
      </p:pic>
    </p:spTree>
    <p:extLst>
      <p:ext uri="{BB962C8B-B14F-4D97-AF65-F5344CB8AC3E}">
        <p14:creationId xmlns:p14="http://schemas.microsoft.com/office/powerpoint/2010/main" val="182304889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0111"/>
          </a:xfrm>
        </p:spPr>
        <p:txBody>
          <a:bodyPr>
            <a:normAutofit fontScale="90000"/>
          </a:bodyPr>
          <a:lstStyle/>
          <a:p>
            <a:r>
              <a:rPr lang="en-IN" b="1"/>
              <a:t>AGE VS RATING </a:t>
            </a:r>
          </a:p>
        </p:txBody>
      </p:sp>
      <p:pic>
        <p:nvPicPr>
          <p:cNvPr id="4" name="Content Placeholder 3">
            <a:extLst>
              <a:ext uri="{FF2B5EF4-FFF2-40B4-BE49-F238E27FC236}">
                <a16:creationId xmlns:a16="http://schemas.microsoft.com/office/drawing/2014/main" id="{D8DB1244-51AF-4E2B-BDB4-D3C613969089}"/>
              </a:ext>
            </a:extLst>
          </p:cNvPr>
          <p:cNvPicPr>
            <a:picLocks noGrp="1" noChangeAspect="1"/>
          </p:cNvPicPr>
          <p:nvPr>
            <p:ph idx="1"/>
          </p:nvPr>
        </p:nvPicPr>
        <p:blipFill>
          <a:blip r:embed="rId2"/>
          <a:stretch>
            <a:fillRect/>
          </a:stretch>
        </p:blipFill>
        <p:spPr>
          <a:xfrm>
            <a:off x="1356756" y="1301895"/>
            <a:ext cx="8056088" cy="4718050"/>
          </a:xfrm>
          <a:prstGeom prst="rect">
            <a:avLst/>
          </a:prstGeom>
        </p:spPr>
      </p:pic>
    </p:spTree>
    <p:extLst>
      <p:ext uri="{BB962C8B-B14F-4D97-AF65-F5344CB8AC3E}">
        <p14:creationId xmlns:p14="http://schemas.microsoft.com/office/powerpoint/2010/main" val="418436769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E4D9-1E1D-48E9-841F-0565947E959B}"/>
              </a:ext>
            </a:extLst>
          </p:cNvPr>
          <p:cNvSpPr>
            <a:spLocks noGrp="1"/>
          </p:cNvSpPr>
          <p:nvPr>
            <p:ph type="title"/>
          </p:nvPr>
        </p:nvSpPr>
        <p:spPr/>
        <p:txBody>
          <a:bodyPr>
            <a:normAutofit/>
          </a:bodyPr>
          <a:lstStyle/>
          <a:p>
            <a:r>
              <a:rPr lang="en-US" sz="3600" b="1">
                <a:latin typeface="Arial Black" panose="020B0A04020102020204" pitchFamily="34" charset="0"/>
              </a:rPr>
              <a:t>APACHE SPARK</a:t>
            </a:r>
            <a:endParaRPr lang="en-IN" sz="3600" b="1">
              <a:latin typeface="Arial Black" panose="020B0A04020102020204" pitchFamily="34" charset="0"/>
            </a:endParaRPr>
          </a:p>
        </p:txBody>
      </p:sp>
      <p:sp>
        <p:nvSpPr>
          <p:cNvPr id="3" name="Content Placeholder 2">
            <a:extLst>
              <a:ext uri="{FF2B5EF4-FFF2-40B4-BE49-F238E27FC236}">
                <a16:creationId xmlns:a16="http://schemas.microsoft.com/office/drawing/2014/main" id="{6F7A6B41-B765-459D-ACAC-866C7ED0CD33}"/>
              </a:ext>
            </a:extLst>
          </p:cNvPr>
          <p:cNvSpPr>
            <a:spLocks noGrp="1"/>
          </p:cNvSpPr>
          <p:nvPr>
            <p:ph idx="1"/>
          </p:nvPr>
        </p:nvSpPr>
        <p:spPr/>
        <p:txBody>
          <a:bodyPr/>
          <a:lstStyle/>
          <a:p>
            <a:r>
              <a:rPr lang="en-US">
                <a:latin typeface="Bahnschrift" panose="020B0502040204020203" pitchFamily="34" charset="0"/>
              </a:rPr>
              <a:t>Apache Spark is a multi-language engine for executing data engineering, data science, and machine learning on single-node machines or clusters.</a:t>
            </a:r>
          </a:p>
          <a:p>
            <a:pPr marL="0" indent="0">
              <a:buNone/>
            </a:pPr>
            <a:endParaRPr lang="en-US">
              <a:latin typeface="Bahnschrift" panose="020B0502040204020203" pitchFamily="34" charset="0"/>
            </a:endParaRPr>
          </a:p>
          <a:p>
            <a:r>
              <a:rPr lang="en-US" b="0" i="0">
                <a:solidFill>
                  <a:srgbClr val="24292F"/>
                </a:solidFill>
                <a:effectLst/>
                <a:latin typeface="Bahnschrift" panose="020B0502040204020203" pitchFamily="34" charset="0"/>
              </a:rPr>
              <a:t>It provides high-level APIs in Scala, Java, Python, and R, and an optimized engine that supports general computation graphs for data analysis.</a:t>
            </a:r>
          </a:p>
          <a:p>
            <a:pPr marL="0" indent="0">
              <a:buNone/>
            </a:pPr>
            <a:r>
              <a:rPr lang="en-US" b="0" i="0">
                <a:solidFill>
                  <a:srgbClr val="24292F"/>
                </a:solidFill>
                <a:effectLst/>
                <a:latin typeface="-apple-system"/>
              </a:rPr>
              <a:t> </a:t>
            </a:r>
            <a:endParaRPr lang="en-IN"/>
          </a:p>
        </p:txBody>
      </p:sp>
    </p:spTree>
    <p:extLst>
      <p:ext uri="{BB962C8B-B14F-4D97-AF65-F5344CB8AC3E}">
        <p14:creationId xmlns:p14="http://schemas.microsoft.com/office/powerpoint/2010/main" val="53017040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1638"/>
          </a:xfrm>
        </p:spPr>
        <p:txBody>
          <a:bodyPr>
            <a:normAutofit fontScale="90000"/>
          </a:bodyPr>
          <a:lstStyle/>
          <a:p>
            <a:r>
              <a:rPr lang="en-IN" b="1"/>
              <a:t>Countries with oldest talents</a:t>
            </a:r>
          </a:p>
        </p:txBody>
      </p:sp>
      <p:pic>
        <p:nvPicPr>
          <p:cNvPr id="4" name="Content Placeholder 3">
            <a:extLst>
              <a:ext uri="{FF2B5EF4-FFF2-40B4-BE49-F238E27FC236}">
                <a16:creationId xmlns:a16="http://schemas.microsoft.com/office/drawing/2014/main" id="{B1AE5534-6FD5-4CB1-917E-4A2825BE58CA}"/>
              </a:ext>
            </a:extLst>
          </p:cNvPr>
          <p:cNvPicPr>
            <a:picLocks noGrp="1" noChangeAspect="1"/>
          </p:cNvPicPr>
          <p:nvPr>
            <p:ph idx="1"/>
          </p:nvPr>
        </p:nvPicPr>
        <p:blipFill>
          <a:blip r:embed="rId2"/>
          <a:srcRect t="9025"/>
          <a:stretch>
            <a:fillRect/>
          </a:stretch>
        </p:blipFill>
        <p:spPr>
          <a:xfrm>
            <a:off x="906833" y="1006764"/>
            <a:ext cx="10029929" cy="4978401"/>
          </a:xfrm>
          <a:prstGeom prst="rect">
            <a:avLst/>
          </a:prstGeom>
        </p:spPr>
      </p:pic>
    </p:spTree>
    <p:extLst>
      <p:ext uri="{BB962C8B-B14F-4D97-AF65-F5344CB8AC3E}">
        <p14:creationId xmlns:p14="http://schemas.microsoft.com/office/powerpoint/2010/main" val="60946991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70948"/>
          </a:xfrm>
        </p:spPr>
        <p:txBody>
          <a:bodyPr/>
          <a:lstStyle/>
          <a:p>
            <a:r>
              <a:rPr lang="en-IN" b="1"/>
              <a:t>Countries with youngest talents</a:t>
            </a:r>
            <a:endParaRPr lang="en-IN"/>
          </a:p>
        </p:txBody>
      </p:sp>
      <p:pic>
        <p:nvPicPr>
          <p:cNvPr id="4" name="Content Placeholder 3">
            <a:extLst>
              <a:ext uri="{FF2B5EF4-FFF2-40B4-BE49-F238E27FC236}">
                <a16:creationId xmlns:a16="http://schemas.microsoft.com/office/drawing/2014/main" id="{B9E4BA46-5C82-4BC1-9D0E-31E4D81D05B3}"/>
              </a:ext>
            </a:extLst>
          </p:cNvPr>
          <p:cNvPicPr>
            <a:picLocks noGrp="1" noChangeAspect="1"/>
          </p:cNvPicPr>
          <p:nvPr>
            <p:ph idx="1"/>
          </p:nvPr>
        </p:nvPicPr>
        <p:blipFill>
          <a:blip r:embed="rId2"/>
          <a:stretch>
            <a:fillRect/>
          </a:stretch>
        </p:blipFill>
        <p:spPr>
          <a:xfrm>
            <a:off x="1230426" y="1136074"/>
            <a:ext cx="9880920" cy="5179275"/>
          </a:xfrm>
          <a:prstGeom prst="rect">
            <a:avLst/>
          </a:prstGeom>
        </p:spPr>
      </p:pic>
    </p:spTree>
    <p:extLst>
      <p:ext uri="{BB962C8B-B14F-4D97-AF65-F5344CB8AC3E}">
        <p14:creationId xmlns:p14="http://schemas.microsoft.com/office/powerpoint/2010/main" val="42044165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62289"/>
            <a:ext cx="10515600" cy="743239"/>
          </a:xfrm>
        </p:spPr>
        <p:txBody>
          <a:bodyPr/>
          <a:lstStyle/>
          <a:p>
            <a:r>
              <a:rPr lang="en-US" b="1"/>
              <a:t>GROWTH POTENTIAL</a:t>
            </a:r>
            <a:endParaRPr lang="en-IN" b="1"/>
          </a:p>
        </p:txBody>
      </p:sp>
      <p:pic>
        <p:nvPicPr>
          <p:cNvPr id="4" name="Content Placeholder 3">
            <a:extLst>
              <a:ext uri="{FF2B5EF4-FFF2-40B4-BE49-F238E27FC236}">
                <a16:creationId xmlns:a16="http://schemas.microsoft.com/office/drawing/2014/main" id="{32BCB2AE-99AC-48DC-8B35-26C078E4C6BF}"/>
              </a:ext>
            </a:extLst>
          </p:cNvPr>
          <p:cNvPicPr>
            <a:picLocks noGrp="1" noChangeAspect="1"/>
          </p:cNvPicPr>
          <p:nvPr>
            <p:ph idx="1"/>
          </p:nvPr>
        </p:nvPicPr>
        <p:blipFill>
          <a:blip r:embed="rId2"/>
          <a:srcRect b="5645"/>
          <a:stretch>
            <a:fillRect/>
          </a:stretch>
        </p:blipFill>
        <p:spPr>
          <a:xfrm>
            <a:off x="708891" y="1921163"/>
            <a:ext cx="10515600" cy="4008039"/>
          </a:xfrm>
          <a:prstGeom prst="rect">
            <a:avLst/>
          </a:prstGeom>
        </p:spPr>
      </p:pic>
    </p:spTree>
    <p:extLst>
      <p:ext uri="{BB962C8B-B14F-4D97-AF65-F5344CB8AC3E}">
        <p14:creationId xmlns:p14="http://schemas.microsoft.com/office/powerpoint/2010/main" val="412094666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2763"/>
            <a:ext cx="10515600" cy="835602"/>
          </a:xfrm>
        </p:spPr>
        <p:txBody>
          <a:bodyPr/>
          <a:lstStyle/>
          <a:p>
            <a:r>
              <a:rPr lang="en-US" b="1"/>
              <a:t>CLUB WITH BEST PLAYERS</a:t>
            </a:r>
            <a:endParaRPr lang="en-IN" b="1"/>
          </a:p>
        </p:txBody>
      </p:sp>
      <p:pic>
        <p:nvPicPr>
          <p:cNvPr id="4" name="Content Placeholder 3">
            <a:extLst>
              <a:ext uri="{FF2B5EF4-FFF2-40B4-BE49-F238E27FC236}">
                <a16:creationId xmlns:a16="http://schemas.microsoft.com/office/drawing/2014/main" id="{7734D71E-2648-4665-AEE3-8333772EAB2B}"/>
              </a:ext>
            </a:extLst>
          </p:cNvPr>
          <p:cNvPicPr>
            <a:picLocks noGrp="1" noChangeAspect="1"/>
          </p:cNvPicPr>
          <p:nvPr>
            <p:ph idx="1"/>
          </p:nvPr>
        </p:nvPicPr>
        <p:blipFill>
          <a:blip r:embed="rId2"/>
          <a:stretch>
            <a:fillRect/>
          </a:stretch>
        </p:blipFill>
        <p:spPr>
          <a:xfrm>
            <a:off x="948804" y="1437697"/>
            <a:ext cx="10294392" cy="5009285"/>
          </a:xfrm>
          <a:prstGeom prst="rect">
            <a:avLst/>
          </a:prstGeom>
        </p:spPr>
      </p:pic>
    </p:spTree>
    <p:extLst>
      <p:ext uri="{BB962C8B-B14F-4D97-AF65-F5344CB8AC3E}">
        <p14:creationId xmlns:p14="http://schemas.microsoft.com/office/powerpoint/2010/main" val="148171368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473" y="475963"/>
            <a:ext cx="10515600" cy="881784"/>
          </a:xfrm>
        </p:spPr>
        <p:txBody>
          <a:bodyPr>
            <a:noAutofit/>
          </a:bodyPr>
          <a:lstStyle/>
          <a:p>
            <a:r>
              <a:rPr lang="en-US" sz="3200" b="1">
                <a:solidFill>
                  <a:srgbClr val="212121"/>
                </a:solidFill>
                <a:latin typeface="Roboto" panose="02000000000000000000" pitchFamily="2" charset="0"/>
              </a:rPr>
              <a:t>CLUB WITH MOST WORLD CLASS PLAYERS (ABOVE 85 RATING)</a:t>
            </a:r>
            <a:br>
              <a:rPr lang="en-US" sz="3200" b="1">
                <a:solidFill>
                  <a:srgbClr val="212121"/>
                </a:solidFill>
                <a:latin typeface="Roboto" panose="02000000000000000000" pitchFamily="2" charset="0"/>
              </a:rPr>
            </a:br>
            <a:endParaRPr lang="en-IN" sz="3200" b="1"/>
          </a:p>
        </p:txBody>
      </p:sp>
      <p:pic>
        <p:nvPicPr>
          <p:cNvPr id="4" name="Content Placeholder 3">
            <a:extLst>
              <a:ext uri="{FF2B5EF4-FFF2-40B4-BE49-F238E27FC236}">
                <a16:creationId xmlns:a16="http://schemas.microsoft.com/office/drawing/2014/main" id="{F7252A2D-0E75-4EFE-A345-132C6714B4AF}"/>
              </a:ext>
            </a:extLst>
          </p:cNvPr>
          <p:cNvPicPr>
            <a:picLocks noGrp="1" noChangeAspect="1"/>
          </p:cNvPicPr>
          <p:nvPr>
            <p:ph idx="1"/>
          </p:nvPr>
        </p:nvPicPr>
        <p:blipFill>
          <a:blip r:embed="rId2"/>
          <a:stretch>
            <a:fillRect/>
          </a:stretch>
        </p:blipFill>
        <p:spPr>
          <a:xfrm>
            <a:off x="1030926" y="1357747"/>
            <a:ext cx="9760693" cy="5015344"/>
          </a:xfrm>
          <a:prstGeom prst="rect">
            <a:avLst/>
          </a:prstGeom>
        </p:spPr>
      </p:pic>
    </p:spTree>
    <p:extLst>
      <p:ext uri="{BB962C8B-B14F-4D97-AF65-F5344CB8AC3E}">
        <p14:creationId xmlns:p14="http://schemas.microsoft.com/office/powerpoint/2010/main" val="297817022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5836" y="272763"/>
            <a:ext cx="10051473" cy="1011092"/>
          </a:xfrm>
        </p:spPr>
        <p:txBody>
          <a:bodyPr>
            <a:noAutofit/>
          </a:bodyPr>
          <a:lstStyle/>
          <a:p>
            <a:r>
              <a:rPr lang="en-US" sz="3200" b="1">
                <a:solidFill>
                  <a:srgbClr val="212121"/>
                </a:solidFill>
                <a:latin typeface="Roboto" panose="02000000000000000000" pitchFamily="2" charset="0"/>
              </a:rPr>
              <a:t>MOST PREFERRED FOOT</a:t>
            </a:r>
            <a:endParaRPr lang="en-IN" sz="3200" b="1"/>
          </a:p>
        </p:txBody>
      </p:sp>
      <p:pic>
        <p:nvPicPr>
          <p:cNvPr id="4" name="Content Placeholder 3">
            <a:extLst>
              <a:ext uri="{FF2B5EF4-FFF2-40B4-BE49-F238E27FC236}">
                <a16:creationId xmlns:a16="http://schemas.microsoft.com/office/drawing/2014/main" id="{E7851204-5DF5-4E82-A36C-094BFC1ECF7B}"/>
              </a:ext>
            </a:extLst>
          </p:cNvPr>
          <p:cNvPicPr>
            <a:picLocks noGrp="1" noChangeAspect="1"/>
          </p:cNvPicPr>
          <p:nvPr>
            <p:ph idx="1"/>
          </p:nvPr>
        </p:nvPicPr>
        <p:blipFill>
          <a:blip r:embed="rId2"/>
          <a:stretch>
            <a:fillRect/>
          </a:stretch>
        </p:blipFill>
        <p:spPr>
          <a:xfrm>
            <a:off x="912091" y="2447637"/>
            <a:ext cx="10515600" cy="3140364"/>
          </a:xfrm>
          <a:prstGeom prst="rect">
            <a:avLst/>
          </a:prstGeom>
        </p:spPr>
      </p:pic>
      <p:sp>
        <p:nvSpPr>
          <p:cNvPr id="5" name="TextBox 4"/>
          <p:cNvSpPr txBox="1"/>
          <p:nvPr/>
        </p:nvSpPr>
        <p:spPr>
          <a:xfrm>
            <a:off x="1403927" y="1283855"/>
            <a:ext cx="8183418"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a:t>This comparison shows that left footed players have a slight advantage over the right footed players in terms of skills</a:t>
            </a:r>
          </a:p>
        </p:txBody>
      </p:sp>
    </p:spTree>
    <p:extLst>
      <p:ext uri="{BB962C8B-B14F-4D97-AF65-F5344CB8AC3E}">
        <p14:creationId xmlns:p14="http://schemas.microsoft.com/office/powerpoint/2010/main" val="395163538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3598"/>
            <a:ext cx="10515600" cy="1325563"/>
          </a:xfrm>
        </p:spPr>
        <p:txBody>
          <a:bodyPr/>
          <a:lstStyle/>
          <a:p>
            <a:r>
              <a:rPr lang="en-IN" b="1"/>
              <a:t>WORK RATE VS RATING</a:t>
            </a:r>
          </a:p>
        </p:txBody>
      </p:sp>
      <p:pic>
        <p:nvPicPr>
          <p:cNvPr id="4" name="Content Placeholder 3">
            <a:extLst>
              <a:ext uri="{FF2B5EF4-FFF2-40B4-BE49-F238E27FC236}">
                <a16:creationId xmlns:a16="http://schemas.microsoft.com/office/drawing/2014/main" id="{191131F2-6734-4AD1-BAB2-F24867FF00A4}"/>
              </a:ext>
            </a:extLst>
          </p:cNvPr>
          <p:cNvPicPr>
            <a:picLocks noGrp="1" noChangeAspect="1"/>
          </p:cNvPicPr>
          <p:nvPr>
            <p:ph idx="1"/>
          </p:nvPr>
        </p:nvPicPr>
        <p:blipFill>
          <a:blip r:embed="rId2"/>
          <a:stretch>
            <a:fillRect/>
          </a:stretch>
        </p:blipFill>
        <p:spPr>
          <a:xfrm>
            <a:off x="838200" y="2015108"/>
            <a:ext cx="10515600" cy="3849983"/>
          </a:xfrm>
          <a:prstGeom prst="rect">
            <a:avLst/>
          </a:prstGeom>
        </p:spPr>
      </p:pic>
    </p:spTree>
    <p:extLst>
      <p:ext uri="{BB962C8B-B14F-4D97-AF65-F5344CB8AC3E}">
        <p14:creationId xmlns:p14="http://schemas.microsoft.com/office/powerpoint/2010/main" val="247442239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a:t>WORK RATE VS SKILLS</a:t>
            </a:r>
            <a:endParaRPr lang="en-IN"/>
          </a:p>
        </p:txBody>
      </p:sp>
      <p:pic>
        <p:nvPicPr>
          <p:cNvPr id="4" name="Content Placeholder 3">
            <a:extLst>
              <a:ext uri="{FF2B5EF4-FFF2-40B4-BE49-F238E27FC236}">
                <a16:creationId xmlns:a16="http://schemas.microsoft.com/office/drawing/2014/main" id="{24AD5837-55B2-47E9-B30D-0212334BCDCF}"/>
              </a:ext>
            </a:extLst>
          </p:cNvPr>
          <p:cNvPicPr>
            <a:picLocks noGrp="1" noChangeAspect="1"/>
          </p:cNvPicPr>
          <p:nvPr>
            <p:ph idx="1"/>
          </p:nvPr>
        </p:nvPicPr>
        <p:blipFill>
          <a:blip r:embed="rId2"/>
          <a:stretch>
            <a:fillRect/>
          </a:stretch>
        </p:blipFill>
        <p:spPr>
          <a:xfrm>
            <a:off x="437373" y="2198255"/>
            <a:ext cx="11317253" cy="4036289"/>
          </a:xfrm>
          <a:prstGeom prst="rect">
            <a:avLst/>
          </a:prstGeom>
        </p:spPr>
      </p:pic>
    </p:spTree>
    <p:extLst>
      <p:ext uri="{BB962C8B-B14F-4D97-AF65-F5344CB8AC3E}">
        <p14:creationId xmlns:p14="http://schemas.microsoft.com/office/powerpoint/2010/main" val="250584840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8108"/>
            <a:ext cx="10515600" cy="937202"/>
          </a:xfrm>
        </p:spPr>
        <p:txBody>
          <a:bodyPr/>
          <a:lstStyle/>
          <a:p>
            <a:r>
              <a:rPr lang="en-IN" b="1"/>
              <a:t>How good are reputed players?</a:t>
            </a:r>
          </a:p>
        </p:txBody>
      </p:sp>
      <p:pic>
        <p:nvPicPr>
          <p:cNvPr id="4" name="Content Placeholder 3">
            <a:extLst>
              <a:ext uri="{FF2B5EF4-FFF2-40B4-BE49-F238E27FC236}">
                <a16:creationId xmlns:a16="http://schemas.microsoft.com/office/drawing/2014/main" id="{C4BCE591-F435-4B4D-B926-B60A196CBE61}"/>
              </a:ext>
            </a:extLst>
          </p:cNvPr>
          <p:cNvPicPr>
            <a:picLocks noGrp="1" noChangeAspect="1"/>
          </p:cNvPicPr>
          <p:nvPr>
            <p:ph idx="1"/>
          </p:nvPr>
        </p:nvPicPr>
        <p:blipFill>
          <a:blip r:embed="rId2"/>
          <a:srcRect t="6610"/>
          <a:stretch>
            <a:fillRect/>
          </a:stretch>
        </p:blipFill>
        <p:spPr>
          <a:xfrm>
            <a:off x="852323" y="979056"/>
            <a:ext cx="10487353" cy="5527782"/>
          </a:xfrm>
          <a:prstGeom prst="rect">
            <a:avLst/>
          </a:prstGeom>
        </p:spPr>
      </p:pic>
    </p:spTree>
    <p:extLst>
      <p:ext uri="{BB962C8B-B14F-4D97-AF65-F5344CB8AC3E}">
        <p14:creationId xmlns:p14="http://schemas.microsoft.com/office/powerpoint/2010/main" val="334591268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5836" y="217344"/>
            <a:ext cx="10515600" cy="678584"/>
          </a:xfrm>
        </p:spPr>
        <p:txBody>
          <a:bodyPr>
            <a:normAutofit fontScale="90000"/>
          </a:bodyPr>
          <a:lstStyle/>
          <a:p>
            <a:r>
              <a:rPr lang="en-IN" b="1"/>
              <a:t>CLUBS WITH MOST REPUTED PLAYERS</a:t>
            </a:r>
          </a:p>
        </p:txBody>
      </p:sp>
      <p:pic>
        <p:nvPicPr>
          <p:cNvPr id="4" name="Content Placeholder 3">
            <a:extLst>
              <a:ext uri="{FF2B5EF4-FFF2-40B4-BE49-F238E27FC236}">
                <a16:creationId xmlns:a16="http://schemas.microsoft.com/office/drawing/2014/main" id="{117FBE81-17A4-4780-A35A-77D510DC4708}"/>
              </a:ext>
            </a:extLst>
          </p:cNvPr>
          <p:cNvPicPr>
            <a:picLocks noGrp="1" noChangeAspect="1"/>
          </p:cNvPicPr>
          <p:nvPr>
            <p:ph idx="1"/>
          </p:nvPr>
        </p:nvPicPr>
        <p:blipFill>
          <a:blip r:embed="rId2"/>
          <a:srcRect l="96" t="13724" r="-96" b="-378"/>
          <a:stretch>
            <a:fillRect/>
          </a:stretch>
        </p:blipFill>
        <p:spPr>
          <a:xfrm>
            <a:off x="874620" y="817776"/>
            <a:ext cx="9593014" cy="1851533"/>
          </a:xfrm>
          <a:prstGeom prst="rect">
            <a:avLst/>
          </a:prstGeom>
        </p:spPr>
      </p:pic>
      <p:pic>
        <p:nvPicPr>
          <p:cNvPr id="5" name="Picture 4">
            <a:extLst>
              <a:ext uri="{FF2B5EF4-FFF2-40B4-BE49-F238E27FC236}">
                <a16:creationId xmlns:a16="http://schemas.microsoft.com/office/drawing/2014/main" id="{48522476-F5FC-430B-B4D0-2ADBDEFCC6E3}"/>
              </a:ext>
            </a:extLst>
          </p:cNvPr>
          <p:cNvPicPr>
            <a:picLocks noChangeAspect="1"/>
          </p:cNvPicPr>
          <p:nvPr/>
        </p:nvPicPr>
        <p:blipFill>
          <a:blip r:embed="rId3"/>
          <a:stretch>
            <a:fillRect/>
          </a:stretch>
        </p:blipFill>
        <p:spPr>
          <a:xfrm>
            <a:off x="697345" y="2669309"/>
            <a:ext cx="10612581" cy="3657600"/>
          </a:xfrm>
          <a:prstGeom prst="rect">
            <a:avLst/>
          </a:prstGeom>
        </p:spPr>
      </p:pic>
    </p:spTree>
    <p:extLst>
      <p:ext uri="{BB962C8B-B14F-4D97-AF65-F5344CB8AC3E}">
        <p14:creationId xmlns:p14="http://schemas.microsoft.com/office/powerpoint/2010/main" val="262212165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72FD92-7BE5-425C-8C15-90CEA0B06034}"/>
              </a:ext>
            </a:extLst>
          </p:cNvPr>
          <p:cNvPicPr>
            <a:picLocks noChangeAspect="1"/>
          </p:cNvPicPr>
          <p:nvPr/>
        </p:nvPicPr>
        <p:blipFill>
          <a:blip r:embed="rId2"/>
          <a:srcRect t="10378" r="3432"/>
          <a:stretch>
            <a:fillRect/>
          </a:stretch>
        </p:blipFill>
        <p:spPr>
          <a:xfrm>
            <a:off x="1492138" y="1288003"/>
            <a:ext cx="8680562" cy="5217572"/>
          </a:xfrm>
          <a:prstGeom prst="rect">
            <a:avLst/>
          </a:prstGeom>
        </p:spPr>
      </p:pic>
      <p:sp>
        <p:nvSpPr>
          <p:cNvPr id="6" name="TextBox 5">
            <a:extLst>
              <a:ext uri="{FF2B5EF4-FFF2-40B4-BE49-F238E27FC236}">
                <a16:creationId xmlns:a16="http://schemas.microsoft.com/office/drawing/2014/main" id="{A09487ED-6A6F-407F-867A-6434ABB6F9DF}"/>
              </a:ext>
            </a:extLst>
          </p:cNvPr>
          <p:cNvSpPr txBox="1"/>
          <p:nvPr/>
        </p:nvSpPr>
        <p:spPr>
          <a:xfrm>
            <a:off x="1628775" y="152399"/>
            <a:ext cx="8201025"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r>
              <a:rPr lang="en-US" sz="3200">
                <a:latin typeface="Arial Black" panose="020B0A04020102020204" pitchFamily="34" charset="0"/>
              </a:rPr>
              <a:t>KEY FEATURES OF APACHE SPARK</a:t>
            </a:r>
            <a:endParaRPr lang="en-IN">
              <a:latin typeface="Arial Black" panose="020B0A04020102020204" pitchFamily="34" charset="0"/>
            </a:endParaRPr>
          </a:p>
        </p:txBody>
      </p:sp>
    </p:spTree>
    <p:extLst>
      <p:ext uri="{BB962C8B-B14F-4D97-AF65-F5344CB8AC3E}">
        <p14:creationId xmlns:p14="http://schemas.microsoft.com/office/powerpoint/2010/main" val="424720520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5146" y="522143"/>
            <a:ext cx="10515600" cy="604693"/>
          </a:xfrm>
        </p:spPr>
        <p:txBody>
          <a:bodyPr>
            <a:normAutofit fontScale="90000"/>
          </a:bodyPr>
          <a:lstStyle/>
          <a:p>
            <a:r>
              <a:rPr lang="en-IN" b="1"/>
              <a:t>Age vs value</a:t>
            </a:r>
          </a:p>
        </p:txBody>
      </p:sp>
      <p:pic>
        <p:nvPicPr>
          <p:cNvPr id="4" name="Content Placeholder 3">
            <a:extLst>
              <a:ext uri="{FF2B5EF4-FFF2-40B4-BE49-F238E27FC236}">
                <a16:creationId xmlns:a16="http://schemas.microsoft.com/office/drawing/2014/main" id="{8D2C27B5-76F2-4B81-AE23-634A1AE928D4}"/>
              </a:ext>
            </a:extLst>
          </p:cNvPr>
          <p:cNvPicPr>
            <a:picLocks noGrp="1" noChangeAspect="1"/>
          </p:cNvPicPr>
          <p:nvPr>
            <p:ph idx="1"/>
          </p:nvPr>
        </p:nvPicPr>
        <p:blipFill>
          <a:blip r:embed="rId2"/>
          <a:stretch>
            <a:fillRect/>
          </a:stretch>
        </p:blipFill>
        <p:spPr>
          <a:xfrm>
            <a:off x="995218" y="1514763"/>
            <a:ext cx="10515600" cy="4756728"/>
          </a:xfrm>
          <a:prstGeom prst="rect">
            <a:avLst/>
          </a:prstGeom>
        </p:spPr>
      </p:pic>
    </p:spTree>
    <p:extLst>
      <p:ext uri="{BB962C8B-B14F-4D97-AF65-F5344CB8AC3E}">
        <p14:creationId xmlns:p14="http://schemas.microsoft.com/office/powerpoint/2010/main" val="230878050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279" y="605272"/>
            <a:ext cx="10515600" cy="715529"/>
          </a:xfrm>
        </p:spPr>
        <p:txBody>
          <a:bodyPr/>
          <a:lstStyle/>
          <a:p>
            <a:r>
              <a:rPr lang="en-IN" b="1"/>
              <a:t>PLAYER RATING VS VALUE</a:t>
            </a:r>
          </a:p>
        </p:txBody>
      </p:sp>
      <p:pic>
        <p:nvPicPr>
          <p:cNvPr id="4" name="Content Placeholder 3">
            <a:extLst>
              <a:ext uri="{FF2B5EF4-FFF2-40B4-BE49-F238E27FC236}">
                <a16:creationId xmlns:a16="http://schemas.microsoft.com/office/drawing/2014/main" id="{A3D94ECA-D7CD-4AB4-9158-74F0AC763364}"/>
              </a:ext>
            </a:extLst>
          </p:cNvPr>
          <p:cNvPicPr>
            <a:picLocks noGrp="1" noChangeAspect="1"/>
          </p:cNvPicPr>
          <p:nvPr>
            <p:ph idx="1"/>
          </p:nvPr>
        </p:nvPicPr>
        <p:blipFill>
          <a:blip r:embed="rId2"/>
          <a:srcRect t="10899"/>
          <a:stretch>
            <a:fillRect/>
          </a:stretch>
        </p:blipFill>
        <p:spPr>
          <a:xfrm>
            <a:off x="1102679" y="1699492"/>
            <a:ext cx="10120801" cy="4230254"/>
          </a:xfrm>
          <a:prstGeom prst="rect">
            <a:avLst/>
          </a:prstGeom>
        </p:spPr>
      </p:pic>
    </p:spTree>
    <p:extLst>
      <p:ext uri="{BB962C8B-B14F-4D97-AF65-F5344CB8AC3E}">
        <p14:creationId xmlns:p14="http://schemas.microsoft.com/office/powerpoint/2010/main" val="86326627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16107"/>
            <a:ext cx="10515600" cy="1325563"/>
          </a:xfrm>
        </p:spPr>
        <p:txBody>
          <a:bodyPr>
            <a:normAutofit fontScale="90000"/>
          </a:bodyPr>
          <a:lstStyle/>
          <a:p>
            <a:r>
              <a:rPr lang="en-US" b="1"/>
              <a:t>Distribution Of Player on basis on body type and their rating</a:t>
            </a:r>
            <a:br>
              <a:rPr lang="en-US"/>
            </a:br>
            <a:endParaRPr lang="en-IN"/>
          </a:p>
        </p:txBody>
      </p:sp>
      <p:pic>
        <p:nvPicPr>
          <p:cNvPr id="4" name="Content Placeholder 3">
            <a:extLst>
              <a:ext uri="{FF2B5EF4-FFF2-40B4-BE49-F238E27FC236}">
                <a16:creationId xmlns:a16="http://schemas.microsoft.com/office/drawing/2014/main" id="{D16B8921-FE1A-4158-9FC7-835AE866DFF8}"/>
              </a:ext>
            </a:extLst>
          </p:cNvPr>
          <p:cNvPicPr>
            <a:picLocks noGrp="1" noChangeAspect="1"/>
          </p:cNvPicPr>
          <p:nvPr>
            <p:ph idx="1"/>
          </p:nvPr>
        </p:nvPicPr>
        <p:blipFill>
          <a:blip r:embed="rId2"/>
          <a:srcRect l="28393" t="201" r="26109" b="6626"/>
          <a:stretch>
            <a:fillRect/>
          </a:stretch>
        </p:blipFill>
        <p:spPr>
          <a:xfrm>
            <a:off x="1413163" y="1764146"/>
            <a:ext cx="5892801" cy="4285674"/>
          </a:xfrm>
          <a:prstGeom prst="rect">
            <a:avLst/>
          </a:prstGeom>
        </p:spPr>
      </p:pic>
      <p:pic>
        <p:nvPicPr>
          <p:cNvPr id="5" name="Picture 4">
            <a:extLst>
              <a:ext uri="{FF2B5EF4-FFF2-40B4-BE49-F238E27FC236}">
                <a16:creationId xmlns:a16="http://schemas.microsoft.com/office/drawing/2014/main" id="{D16B8921-FE1A-4158-9FC7-835AE866DFF8}"/>
              </a:ext>
            </a:extLst>
          </p:cNvPr>
          <p:cNvPicPr>
            <a:picLocks noChangeAspect="1"/>
          </p:cNvPicPr>
          <p:nvPr/>
        </p:nvPicPr>
        <p:blipFill>
          <a:blip r:embed="rId2"/>
          <a:srcRect l="91894" b="47019"/>
          <a:stretch>
            <a:fillRect/>
          </a:stretch>
        </p:blipFill>
        <p:spPr>
          <a:xfrm>
            <a:off x="8100288" y="1597891"/>
            <a:ext cx="2789384" cy="2743199"/>
          </a:xfrm>
          <a:prstGeom prst="rect">
            <a:avLst/>
          </a:prstGeom>
        </p:spPr>
      </p:pic>
    </p:spTree>
    <p:extLst>
      <p:ext uri="{BB962C8B-B14F-4D97-AF65-F5344CB8AC3E}">
        <p14:creationId xmlns:p14="http://schemas.microsoft.com/office/powerpoint/2010/main" val="328008524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a:t>Player Count By Position</a:t>
            </a:r>
            <a:br>
              <a:rPr lang="en-IN" b="1"/>
            </a:br>
            <a:endParaRPr lang="en-IN" b="1"/>
          </a:p>
        </p:txBody>
      </p:sp>
      <p:pic>
        <p:nvPicPr>
          <p:cNvPr id="4" name="Content Placeholder 3">
            <a:extLst>
              <a:ext uri="{FF2B5EF4-FFF2-40B4-BE49-F238E27FC236}">
                <a16:creationId xmlns:a16="http://schemas.microsoft.com/office/drawing/2014/main" id="{9FF883B9-EEE4-4F57-BC70-4B4462E00B37}"/>
              </a:ext>
            </a:extLst>
          </p:cNvPr>
          <p:cNvPicPr>
            <a:picLocks noGrp="1" noChangeAspect="1"/>
          </p:cNvPicPr>
          <p:nvPr>
            <p:ph idx="1"/>
          </p:nvPr>
        </p:nvPicPr>
        <p:blipFill>
          <a:blip r:embed="rId2"/>
          <a:srcRect l="36562" t="966" r="6409" b="-1"/>
          <a:stretch>
            <a:fillRect/>
          </a:stretch>
        </p:blipFill>
        <p:spPr>
          <a:xfrm>
            <a:off x="1553391" y="1101267"/>
            <a:ext cx="9456354" cy="5468343"/>
          </a:xfrm>
          <a:prstGeom prst="rect">
            <a:avLst/>
          </a:prstGeom>
        </p:spPr>
      </p:pic>
    </p:spTree>
    <p:extLst>
      <p:ext uri="{BB962C8B-B14F-4D97-AF65-F5344CB8AC3E}">
        <p14:creationId xmlns:p14="http://schemas.microsoft.com/office/powerpoint/2010/main" val="417699562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18730"/>
          </a:xfrm>
        </p:spPr>
        <p:txBody>
          <a:bodyPr/>
          <a:lstStyle/>
          <a:p>
            <a:r>
              <a:rPr lang="en-IN" b="1"/>
              <a:t>Average rating by position</a:t>
            </a:r>
          </a:p>
        </p:txBody>
      </p:sp>
      <p:pic>
        <p:nvPicPr>
          <p:cNvPr id="4" name="Content Placeholder 3">
            <a:extLst>
              <a:ext uri="{FF2B5EF4-FFF2-40B4-BE49-F238E27FC236}">
                <a16:creationId xmlns:a16="http://schemas.microsoft.com/office/drawing/2014/main" id="{27350C8D-5D70-4B2B-ACFC-0C119638104D}"/>
              </a:ext>
            </a:extLst>
          </p:cNvPr>
          <p:cNvPicPr>
            <a:picLocks noGrp="1" noChangeAspect="1"/>
          </p:cNvPicPr>
          <p:nvPr>
            <p:ph idx="1"/>
          </p:nvPr>
        </p:nvPicPr>
        <p:blipFill>
          <a:blip r:embed="rId2"/>
          <a:stretch>
            <a:fillRect/>
          </a:stretch>
        </p:blipFill>
        <p:spPr>
          <a:xfrm>
            <a:off x="708891" y="1902690"/>
            <a:ext cx="10515600" cy="4451927"/>
          </a:xfrm>
          <a:prstGeom prst="rect">
            <a:avLst/>
          </a:prstGeom>
        </p:spPr>
      </p:pic>
    </p:spTree>
    <p:extLst>
      <p:ext uri="{BB962C8B-B14F-4D97-AF65-F5344CB8AC3E}">
        <p14:creationId xmlns:p14="http://schemas.microsoft.com/office/powerpoint/2010/main" val="3479380225"/>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9493"/>
          </a:xfrm>
        </p:spPr>
        <p:txBody>
          <a:bodyPr/>
          <a:lstStyle/>
          <a:p>
            <a:r>
              <a:rPr lang="en-IN" b="1"/>
              <a:t>Player value by position</a:t>
            </a:r>
          </a:p>
        </p:txBody>
      </p:sp>
      <p:pic>
        <p:nvPicPr>
          <p:cNvPr id="4" name="Content Placeholder 3">
            <a:extLst>
              <a:ext uri="{FF2B5EF4-FFF2-40B4-BE49-F238E27FC236}">
                <a16:creationId xmlns:a16="http://schemas.microsoft.com/office/drawing/2014/main" id="{47449E96-C0E8-4BCB-91C1-E3A23C63F290}"/>
              </a:ext>
            </a:extLst>
          </p:cNvPr>
          <p:cNvPicPr>
            <a:picLocks noGrp="1" noChangeAspect="1"/>
          </p:cNvPicPr>
          <p:nvPr>
            <p:ph idx="1"/>
          </p:nvPr>
        </p:nvPicPr>
        <p:blipFill>
          <a:blip r:embed="rId2"/>
          <a:stretch>
            <a:fillRect/>
          </a:stretch>
        </p:blipFill>
        <p:spPr>
          <a:xfrm>
            <a:off x="572540" y="1976407"/>
            <a:ext cx="11046920" cy="3879448"/>
          </a:xfrm>
          <a:prstGeom prst="rect">
            <a:avLst/>
          </a:prstGeom>
        </p:spPr>
      </p:pic>
    </p:spTree>
    <p:extLst>
      <p:ext uri="{BB962C8B-B14F-4D97-AF65-F5344CB8AC3E}">
        <p14:creationId xmlns:p14="http://schemas.microsoft.com/office/powerpoint/2010/main" val="311206973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a:t>PLAYER WITH BEST RATING BY POSITION</a:t>
            </a:r>
          </a:p>
        </p:txBody>
      </p:sp>
      <p:pic>
        <p:nvPicPr>
          <p:cNvPr id="4" name="Content Placeholder 3">
            <a:extLst>
              <a:ext uri="{FF2B5EF4-FFF2-40B4-BE49-F238E27FC236}">
                <a16:creationId xmlns:a16="http://schemas.microsoft.com/office/drawing/2014/main" id="{97AAF7F7-FE1B-4401-A9E3-575E11D30544}"/>
              </a:ext>
            </a:extLst>
          </p:cNvPr>
          <p:cNvPicPr>
            <a:picLocks noGrp="1" noChangeAspect="1"/>
          </p:cNvPicPr>
          <p:nvPr>
            <p:ph idx="1"/>
          </p:nvPr>
        </p:nvPicPr>
        <p:blipFill>
          <a:blip r:embed="rId2"/>
          <a:stretch>
            <a:fillRect/>
          </a:stretch>
        </p:blipFill>
        <p:spPr>
          <a:xfrm>
            <a:off x="508000" y="1613613"/>
            <a:ext cx="10937009" cy="4297660"/>
          </a:xfrm>
          <a:prstGeom prst="rect">
            <a:avLst/>
          </a:prstGeom>
        </p:spPr>
      </p:pic>
    </p:spTree>
    <p:extLst>
      <p:ext uri="{BB962C8B-B14F-4D97-AF65-F5344CB8AC3E}">
        <p14:creationId xmlns:p14="http://schemas.microsoft.com/office/powerpoint/2010/main" val="1322241772"/>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689"/>
            <a:ext cx="10515600" cy="1325563"/>
          </a:xfrm>
        </p:spPr>
        <p:txBody>
          <a:bodyPr/>
          <a:lstStyle/>
          <a:p>
            <a:r>
              <a:rPr lang="en-IN" b="1"/>
              <a:t>MOST EXPENSIVE PLAYER BY POSITION</a:t>
            </a:r>
          </a:p>
        </p:txBody>
      </p:sp>
      <p:pic>
        <p:nvPicPr>
          <p:cNvPr id="4" name="Content Placeholder 3">
            <a:extLst>
              <a:ext uri="{FF2B5EF4-FFF2-40B4-BE49-F238E27FC236}">
                <a16:creationId xmlns:a16="http://schemas.microsoft.com/office/drawing/2014/main" id="{D5E2D2C0-EDCB-482D-8E51-1EB408EF167C}"/>
              </a:ext>
            </a:extLst>
          </p:cNvPr>
          <p:cNvPicPr>
            <a:picLocks noGrp="1" noChangeAspect="1"/>
          </p:cNvPicPr>
          <p:nvPr>
            <p:ph idx="1"/>
          </p:nvPr>
        </p:nvPicPr>
        <p:blipFill>
          <a:blip r:embed="rId2"/>
          <a:stretch>
            <a:fillRect/>
          </a:stretch>
        </p:blipFill>
        <p:spPr>
          <a:xfrm>
            <a:off x="621044" y="1311564"/>
            <a:ext cx="11231519" cy="4719781"/>
          </a:xfrm>
          <a:prstGeom prst="rect">
            <a:avLst/>
          </a:prstGeom>
        </p:spPr>
      </p:pic>
    </p:spTree>
    <p:extLst>
      <p:ext uri="{BB962C8B-B14F-4D97-AF65-F5344CB8AC3E}">
        <p14:creationId xmlns:p14="http://schemas.microsoft.com/office/powerpoint/2010/main" val="379535153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21930"/>
          </a:xfrm>
        </p:spPr>
        <p:txBody>
          <a:bodyPr/>
          <a:lstStyle/>
          <a:p>
            <a:r>
              <a:rPr lang="en-IN" b="1" dirty="0"/>
              <a:t>Distribution of player value by field position</a:t>
            </a:r>
          </a:p>
        </p:txBody>
      </p:sp>
      <p:pic>
        <p:nvPicPr>
          <p:cNvPr id="4" name="Content Placeholder 3">
            <a:extLst>
              <a:ext uri="{FF2B5EF4-FFF2-40B4-BE49-F238E27FC236}">
                <a16:creationId xmlns:a16="http://schemas.microsoft.com/office/drawing/2014/main" id="{34515DBD-0E4A-4E75-99A2-92BC42EC6CEB}"/>
              </a:ext>
            </a:extLst>
          </p:cNvPr>
          <p:cNvPicPr>
            <a:picLocks noGrp="1" noChangeAspect="1"/>
          </p:cNvPicPr>
          <p:nvPr>
            <p:ph idx="1"/>
          </p:nvPr>
        </p:nvPicPr>
        <p:blipFill>
          <a:blip r:embed="rId2"/>
          <a:stretch>
            <a:fillRect/>
          </a:stretch>
        </p:blipFill>
        <p:spPr>
          <a:xfrm>
            <a:off x="473249" y="1902692"/>
            <a:ext cx="11588140" cy="4461164"/>
          </a:xfrm>
          <a:prstGeom prst="rect">
            <a:avLst/>
          </a:prstGeom>
        </p:spPr>
      </p:pic>
    </p:spTree>
    <p:extLst>
      <p:ext uri="{BB962C8B-B14F-4D97-AF65-F5344CB8AC3E}">
        <p14:creationId xmlns:p14="http://schemas.microsoft.com/office/powerpoint/2010/main" val="362957487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89420"/>
          </a:xfrm>
        </p:spPr>
        <p:txBody>
          <a:bodyPr/>
          <a:lstStyle/>
          <a:p>
            <a:r>
              <a:rPr lang="en-US" b="1"/>
              <a:t>NO. OF PLAYERS VS AGE </a:t>
            </a:r>
            <a:endParaRPr lang="en-IN" b="1"/>
          </a:p>
        </p:txBody>
      </p:sp>
      <p:pic>
        <p:nvPicPr>
          <p:cNvPr id="4" name="Content Placeholder 3">
            <a:extLst>
              <a:ext uri="{FF2B5EF4-FFF2-40B4-BE49-F238E27FC236}">
                <a16:creationId xmlns:a16="http://schemas.microsoft.com/office/drawing/2014/main" id="{EFD46A3D-6A6F-44B4-B8EC-03E4D1514829}"/>
              </a:ext>
            </a:extLst>
          </p:cNvPr>
          <p:cNvPicPr>
            <a:picLocks noGrp="1" noChangeAspect="1"/>
          </p:cNvPicPr>
          <p:nvPr>
            <p:ph idx="1"/>
          </p:nvPr>
        </p:nvPicPr>
        <p:blipFill>
          <a:blip r:embed="rId2"/>
          <a:stretch>
            <a:fillRect/>
          </a:stretch>
        </p:blipFill>
        <p:spPr>
          <a:xfrm>
            <a:off x="838200" y="1256145"/>
            <a:ext cx="10515600" cy="5051263"/>
          </a:xfrm>
          <a:prstGeom prst="rect">
            <a:avLst/>
          </a:prstGeom>
        </p:spPr>
      </p:pic>
    </p:spTree>
    <p:extLst>
      <p:ext uri="{BB962C8B-B14F-4D97-AF65-F5344CB8AC3E}">
        <p14:creationId xmlns:p14="http://schemas.microsoft.com/office/powerpoint/2010/main" val="256573257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D01C6-0BB5-444C-9A8E-B9A3AEA72EA6}"/>
              </a:ext>
            </a:extLst>
          </p:cNvPr>
          <p:cNvSpPr>
            <a:spLocks noGrp="1"/>
          </p:cNvSpPr>
          <p:nvPr>
            <p:ph type="title"/>
          </p:nvPr>
        </p:nvSpPr>
        <p:spPr>
          <a:xfrm>
            <a:off x="838200" y="365126"/>
            <a:ext cx="10515600" cy="482600"/>
          </a:xfrm>
        </p:spPr>
        <p:txBody>
          <a:bodyPr>
            <a:normAutofit fontScale="90000"/>
          </a:bodyPr>
          <a:lstStyle/>
          <a:p>
            <a:r>
              <a:rPr lang="en-US" sz="4400">
                <a:latin typeface="Arial Black" panose="020B0A04020102020204" pitchFamily="34" charset="0"/>
              </a:rPr>
              <a:t>KEY FEATURES OF APACHE SPARK</a:t>
            </a:r>
            <a:endParaRPr lang="en-IN"/>
          </a:p>
        </p:txBody>
      </p:sp>
      <p:sp>
        <p:nvSpPr>
          <p:cNvPr id="3" name="Content Placeholder 2">
            <a:extLst>
              <a:ext uri="{FF2B5EF4-FFF2-40B4-BE49-F238E27FC236}">
                <a16:creationId xmlns:a16="http://schemas.microsoft.com/office/drawing/2014/main" id="{77FB8799-DD46-4A2B-9196-D65B9484F649}"/>
              </a:ext>
            </a:extLst>
          </p:cNvPr>
          <p:cNvSpPr>
            <a:spLocks noGrp="1"/>
          </p:cNvSpPr>
          <p:nvPr>
            <p:ph idx="1"/>
          </p:nvPr>
        </p:nvSpPr>
        <p:spPr>
          <a:xfrm>
            <a:off x="838199" y="1123951"/>
            <a:ext cx="9972675" cy="5286374"/>
          </a:xfrm>
        </p:spPr>
        <p:txBody>
          <a:bodyPr>
            <a:normAutofit fontScale="92500"/>
          </a:bodyPr>
          <a:lstStyle/>
          <a:p>
            <a:pPr algn="just"/>
            <a:r>
              <a:rPr lang="en-US">
                <a:solidFill>
                  <a:srgbClr val="FF0000"/>
                </a:solidFill>
              </a:rPr>
              <a:t>FAST PROCESSING </a:t>
            </a:r>
          </a:p>
          <a:p>
            <a:pPr marL="457200" lvl="1" indent="0" algn="just">
              <a:lnSpc>
                <a:spcPct val="120000"/>
              </a:lnSpc>
              <a:buNone/>
            </a:pPr>
            <a:r>
              <a:rPr lang="en-US" sz="2200" b="1" i="0">
                <a:solidFill>
                  <a:srgbClr val="3A3A3A"/>
                </a:solidFill>
                <a:effectLst/>
                <a:latin typeface="Bahnschrift" panose="020B0502040204020203" pitchFamily="34" charset="0"/>
                <a:ea typeface="OpenSymbol" panose="05010000000000000000" pitchFamily="2" charset="2"/>
                <a:cs typeface="Arial" pitchFamily="34" charset="0"/>
              </a:rPr>
              <a:t>Big data is characterized by its volume, variety, velocity, value, and veracity due to which it needs to be processed at a higher speed. Spark contains Resilient Distributed Datasets (RDDs) that save the time taken in reading and writing operations, and hence it runs almost 10–100 times faster than Hadoop.</a:t>
            </a:r>
            <a:endParaRPr lang="en-US" sz="2200" b="1">
              <a:latin typeface="Bahnschrift" panose="020B0502040204020203" pitchFamily="34" charset="0"/>
              <a:ea typeface="OpenSymbol" panose="05010000000000000000" pitchFamily="2" charset="2"/>
              <a:cs typeface="Times New Roman" panose="02020603050405020304" pitchFamily="18" charset="0"/>
            </a:endParaRPr>
          </a:p>
          <a:p>
            <a:r>
              <a:rPr lang="en-US">
                <a:solidFill>
                  <a:srgbClr val="FF0000"/>
                </a:solidFill>
              </a:rPr>
              <a:t>FLEXIBILITY </a:t>
            </a:r>
          </a:p>
          <a:p>
            <a:pPr marL="457200" lvl="1" indent="0" algn="just">
              <a:lnSpc>
                <a:spcPct val="120000"/>
              </a:lnSpc>
              <a:buNone/>
            </a:pPr>
            <a:r>
              <a:rPr lang="en-US" b="1" i="0">
                <a:solidFill>
                  <a:srgbClr val="3A3A3A"/>
                </a:solidFill>
                <a:effectLst/>
                <a:latin typeface="Bahnschrift" panose="020B0502040204020203" pitchFamily="34" charset="0"/>
              </a:rPr>
              <a:t>Apache Spark supports multiple languages and allows developers to write applications in Java, Scala, R, or Python. Equipped with over 80 high-level operators, this tool is quite rich from this aspect.</a:t>
            </a:r>
            <a:endParaRPr lang="en-US" b="1">
              <a:latin typeface="Bahnschrift" panose="020B0502040204020203" pitchFamily="34" charset="0"/>
            </a:endParaRPr>
          </a:p>
          <a:p>
            <a:r>
              <a:rPr lang="en-US">
                <a:solidFill>
                  <a:srgbClr val="FF0000"/>
                </a:solidFill>
              </a:rPr>
              <a:t>IN-MEMORY COMPUTING </a:t>
            </a:r>
          </a:p>
          <a:p>
            <a:pPr marL="457200" lvl="1" indent="0">
              <a:lnSpc>
                <a:spcPct val="120000"/>
              </a:lnSpc>
              <a:buNone/>
            </a:pPr>
            <a:r>
              <a:rPr lang="en-US" b="1" i="0">
                <a:solidFill>
                  <a:srgbClr val="3A3A3A"/>
                </a:solidFill>
                <a:effectLst/>
                <a:latin typeface="Bahnschrift" panose="020B0502040204020203" pitchFamily="34" charset="0"/>
                <a:cs typeface="Arial" pitchFamily="34" charset="0"/>
              </a:rPr>
              <a:t>Spark stores data in the RAM of servers, which allows it to access data quickly, and in-turn this accelerates the speed of analytics</a:t>
            </a:r>
            <a:r>
              <a:rPr lang="en-US" sz="2000" b="1" i="0">
                <a:solidFill>
                  <a:srgbClr val="3A3A3A"/>
                </a:solidFill>
                <a:effectLst/>
                <a:latin typeface="Bahnschrift" panose="020B0502040204020203" pitchFamily="34" charset="0"/>
                <a:cs typeface="Arial" pitchFamily="34" charset="0"/>
              </a:rPr>
              <a:t>.</a:t>
            </a:r>
            <a:endParaRPr lang="en-US" sz="2000" b="1">
              <a:latin typeface="Bahnschrift" panose="020B0502040204020203" pitchFamily="34" charset="0"/>
              <a:cs typeface="Arial" pitchFamily="34" charset="0"/>
            </a:endParaRPr>
          </a:p>
          <a:p>
            <a:endParaRPr lang="en-US" b="1">
              <a:latin typeface="Bahnschrift" panose="020B0502040204020203" pitchFamily="34" charset="0"/>
            </a:endParaRPr>
          </a:p>
          <a:p>
            <a:endParaRPr lang="en-US"/>
          </a:p>
          <a:p>
            <a:endParaRPr lang="en-US"/>
          </a:p>
          <a:p>
            <a:endParaRPr lang="en-US"/>
          </a:p>
          <a:p>
            <a:endParaRPr lang="en-IN"/>
          </a:p>
        </p:txBody>
      </p:sp>
    </p:spTree>
    <p:extLst>
      <p:ext uri="{BB962C8B-B14F-4D97-AF65-F5344CB8AC3E}">
        <p14:creationId xmlns:p14="http://schemas.microsoft.com/office/powerpoint/2010/main" val="111174644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a:t>Average rating by section</a:t>
            </a:r>
          </a:p>
        </p:txBody>
      </p:sp>
      <p:pic>
        <p:nvPicPr>
          <p:cNvPr id="4" name="Content Placeholder 3">
            <a:extLst>
              <a:ext uri="{FF2B5EF4-FFF2-40B4-BE49-F238E27FC236}">
                <a16:creationId xmlns:a16="http://schemas.microsoft.com/office/drawing/2014/main" id="{560CA785-75A0-4982-90CB-0FE5FE490E25}"/>
              </a:ext>
            </a:extLst>
          </p:cNvPr>
          <p:cNvPicPr>
            <a:picLocks noGrp="1" noChangeAspect="1"/>
          </p:cNvPicPr>
          <p:nvPr>
            <p:ph idx="1"/>
          </p:nvPr>
        </p:nvPicPr>
        <p:blipFill>
          <a:blip r:embed="rId2"/>
          <a:stretch>
            <a:fillRect/>
          </a:stretch>
        </p:blipFill>
        <p:spPr>
          <a:xfrm>
            <a:off x="838200" y="1995054"/>
            <a:ext cx="10683781" cy="4451927"/>
          </a:xfrm>
          <a:prstGeom prst="rect">
            <a:avLst/>
          </a:prstGeom>
        </p:spPr>
      </p:pic>
    </p:spTree>
    <p:extLst>
      <p:ext uri="{BB962C8B-B14F-4D97-AF65-F5344CB8AC3E}">
        <p14:creationId xmlns:p14="http://schemas.microsoft.com/office/powerpoint/2010/main" val="142090148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72548"/>
          </a:xfrm>
        </p:spPr>
        <p:txBody>
          <a:bodyPr/>
          <a:lstStyle/>
          <a:p>
            <a:r>
              <a:rPr lang="en-IN" b="1"/>
              <a:t>Attacking Abilities</a:t>
            </a:r>
          </a:p>
        </p:txBody>
      </p:sp>
      <p:pic>
        <p:nvPicPr>
          <p:cNvPr id="4" name="Content Placeholder 3">
            <a:extLst>
              <a:ext uri="{FF2B5EF4-FFF2-40B4-BE49-F238E27FC236}">
                <a16:creationId xmlns:a16="http://schemas.microsoft.com/office/drawing/2014/main" id="{403C1934-7AE3-4433-892A-159F937C7F7A}"/>
              </a:ext>
            </a:extLst>
          </p:cNvPr>
          <p:cNvPicPr>
            <a:picLocks noGrp="1" noChangeAspect="1"/>
          </p:cNvPicPr>
          <p:nvPr>
            <p:ph idx="1"/>
          </p:nvPr>
        </p:nvPicPr>
        <p:blipFill>
          <a:blip r:embed="rId2"/>
          <a:stretch>
            <a:fillRect/>
          </a:stretch>
        </p:blipFill>
        <p:spPr>
          <a:xfrm>
            <a:off x="416731" y="1348508"/>
            <a:ext cx="11574378" cy="4701309"/>
          </a:xfrm>
          <a:prstGeom prst="rect">
            <a:avLst/>
          </a:prstGeom>
        </p:spPr>
      </p:pic>
    </p:spTree>
    <p:extLst>
      <p:ext uri="{BB962C8B-B14F-4D97-AF65-F5344CB8AC3E}">
        <p14:creationId xmlns:p14="http://schemas.microsoft.com/office/powerpoint/2010/main" val="390946798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24766"/>
          </a:xfrm>
        </p:spPr>
        <p:txBody>
          <a:bodyPr/>
          <a:lstStyle/>
          <a:p>
            <a:r>
              <a:rPr lang="en-IN" b="1"/>
              <a:t>Midfield abilities</a:t>
            </a:r>
          </a:p>
        </p:txBody>
      </p:sp>
      <p:pic>
        <p:nvPicPr>
          <p:cNvPr id="4" name="Content Placeholder 3">
            <a:extLst>
              <a:ext uri="{FF2B5EF4-FFF2-40B4-BE49-F238E27FC236}">
                <a16:creationId xmlns:a16="http://schemas.microsoft.com/office/drawing/2014/main" id="{B61A4EEF-F00E-434F-B181-FAB74616A734}"/>
              </a:ext>
            </a:extLst>
          </p:cNvPr>
          <p:cNvPicPr>
            <a:picLocks noGrp="1" noChangeAspect="1"/>
          </p:cNvPicPr>
          <p:nvPr>
            <p:ph idx="1"/>
          </p:nvPr>
        </p:nvPicPr>
        <p:blipFill>
          <a:blip r:embed="rId2"/>
          <a:stretch>
            <a:fillRect/>
          </a:stretch>
        </p:blipFill>
        <p:spPr>
          <a:xfrm>
            <a:off x="383309" y="2059709"/>
            <a:ext cx="11425382" cy="4100945"/>
          </a:xfrm>
          <a:prstGeom prst="rect">
            <a:avLst/>
          </a:prstGeom>
        </p:spPr>
      </p:pic>
    </p:spTree>
    <p:extLst>
      <p:ext uri="{BB962C8B-B14F-4D97-AF65-F5344CB8AC3E}">
        <p14:creationId xmlns:p14="http://schemas.microsoft.com/office/powerpoint/2010/main" val="264745019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709" y="346654"/>
            <a:ext cx="10515600" cy="780184"/>
          </a:xfrm>
        </p:spPr>
        <p:txBody>
          <a:bodyPr/>
          <a:lstStyle/>
          <a:p>
            <a:r>
              <a:rPr lang="en-IN" b="1"/>
              <a:t>DEFENSIVE ABILITIES</a:t>
            </a:r>
          </a:p>
        </p:txBody>
      </p:sp>
      <p:pic>
        <p:nvPicPr>
          <p:cNvPr id="4" name="Content Placeholder 3">
            <a:extLst>
              <a:ext uri="{FF2B5EF4-FFF2-40B4-BE49-F238E27FC236}">
                <a16:creationId xmlns:a16="http://schemas.microsoft.com/office/drawing/2014/main" id="{DED41359-FDC3-4A9A-8123-2540A5AEE34A}"/>
              </a:ext>
            </a:extLst>
          </p:cNvPr>
          <p:cNvPicPr>
            <a:picLocks noGrp="1" noChangeAspect="1"/>
          </p:cNvPicPr>
          <p:nvPr>
            <p:ph idx="1"/>
          </p:nvPr>
        </p:nvPicPr>
        <p:blipFill>
          <a:blip r:embed="rId2"/>
          <a:stretch>
            <a:fillRect/>
          </a:stretch>
        </p:blipFill>
        <p:spPr>
          <a:xfrm>
            <a:off x="181375" y="1690253"/>
            <a:ext cx="12010625" cy="4285673"/>
          </a:xfrm>
          <a:prstGeom prst="rect">
            <a:avLst/>
          </a:prstGeom>
        </p:spPr>
      </p:pic>
    </p:spTree>
    <p:extLst>
      <p:ext uri="{BB962C8B-B14F-4D97-AF65-F5344CB8AC3E}">
        <p14:creationId xmlns:p14="http://schemas.microsoft.com/office/powerpoint/2010/main" val="368747638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6293"/>
          </a:xfrm>
        </p:spPr>
        <p:txBody>
          <a:bodyPr/>
          <a:lstStyle/>
          <a:p>
            <a:r>
              <a:rPr lang="en-IN" b="1"/>
              <a:t>General Abilities</a:t>
            </a:r>
          </a:p>
        </p:txBody>
      </p:sp>
      <p:pic>
        <p:nvPicPr>
          <p:cNvPr id="4" name="Content Placeholder 3">
            <a:extLst>
              <a:ext uri="{FF2B5EF4-FFF2-40B4-BE49-F238E27FC236}">
                <a16:creationId xmlns:a16="http://schemas.microsoft.com/office/drawing/2014/main" id="{D651B3D3-EC1D-4E48-8C98-4809329B8988}"/>
              </a:ext>
            </a:extLst>
          </p:cNvPr>
          <p:cNvPicPr>
            <a:picLocks noGrp="1" noChangeAspect="1"/>
          </p:cNvPicPr>
          <p:nvPr>
            <p:ph idx="1"/>
          </p:nvPr>
        </p:nvPicPr>
        <p:blipFill>
          <a:blip r:embed="rId2"/>
          <a:srcRect t="8450"/>
          <a:stretch>
            <a:fillRect/>
          </a:stretch>
        </p:blipFill>
        <p:spPr>
          <a:xfrm>
            <a:off x="107818" y="1976582"/>
            <a:ext cx="11976363" cy="4202545"/>
          </a:xfrm>
          <a:prstGeom prst="rect">
            <a:avLst/>
          </a:prstGeom>
        </p:spPr>
      </p:pic>
    </p:spTree>
    <p:extLst>
      <p:ext uri="{BB962C8B-B14F-4D97-AF65-F5344CB8AC3E}">
        <p14:creationId xmlns:p14="http://schemas.microsoft.com/office/powerpoint/2010/main" val="362461615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8399"/>
            <a:ext cx="10515600" cy="770948"/>
          </a:xfrm>
        </p:spPr>
        <p:txBody>
          <a:bodyPr/>
          <a:lstStyle/>
          <a:p>
            <a:r>
              <a:rPr lang="en-IN" b="1"/>
              <a:t>PLAYERS WITH HIGHEST RELEASE CLAUSE</a:t>
            </a:r>
          </a:p>
        </p:txBody>
      </p:sp>
      <p:pic>
        <p:nvPicPr>
          <p:cNvPr id="4" name="Content Placeholder 3">
            <a:extLst>
              <a:ext uri="{FF2B5EF4-FFF2-40B4-BE49-F238E27FC236}">
                <a16:creationId xmlns:a16="http://schemas.microsoft.com/office/drawing/2014/main" id="{3B794C4C-769F-4E97-8783-EFD1BF4DC2A8}"/>
              </a:ext>
            </a:extLst>
          </p:cNvPr>
          <p:cNvPicPr>
            <a:picLocks noGrp="1" noChangeAspect="1"/>
          </p:cNvPicPr>
          <p:nvPr>
            <p:ph idx="1"/>
          </p:nvPr>
        </p:nvPicPr>
        <p:blipFill>
          <a:blip r:embed="rId2"/>
          <a:stretch>
            <a:fillRect/>
          </a:stretch>
        </p:blipFill>
        <p:spPr>
          <a:xfrm>
            <a:off x="838200" y="1773382"/>
            <a:ext cx="10515600" cy="4257963"/>
          </a:xfrm>
          <a:prstGeom prst="rect">
            <a:avLst/>
          </a:prstGeom>
        </p:spPr>
      </p:pic>
    </p:spTree>
    <p:extLst>
      <p:ext uri="{BB962C8B-B14F-4D97-AF65-F5344CB8AC3E}">
        <p14:creationId xmlns:p14="http://schemas.microsoft.com/office/powerpoint/2010/main" val="390069515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83384"/>
          </a:xfrm>
        </p:spPr>
        <p:txBody>
          <a:bodyPr/>
          <a:lstStyle/>
          <a:p>
            <a:r>
              <a:rPr lang="en-IN" b="1"/>
              <a:t>Average release clause by position</a:t>
            </a:r>
          </a:p>
        </p:txBody>
      </p:sp>
      <p:pic>
        <p:nvPicPr>
          <p:cNvPr id="4" name="Content Placeholder 3">
            <a:extLst>
              <a:ext uri="{FF2B5EF4-FFF2-40B4-BE49-F238E27FC236}">
                <a16:creationId xmlns:a16="http://schemas.microsoft.com/office/drawing/2014/main" id="{32E249DA-6B80-42B5-8FE5-422E22F39736}"/>
              </a:ext>
            </a:extLst>
          </p:cNvPr>
          <p:cNvPicPr>
            <a:picLocks noGrp="1" noChangeAspect="1"/>
          </p:cNvPicPr>
          <p:nvPr>
            <p:ph idx="1"/>
          </p:nvPr>
        </p:nvPicPr>
        <p:blipFill>
          <a:blip r:embed="rId2"/>
          <a:stretch>
            <a:fillRect/>
          </a:stretch>
        </p:blipFill>
        <p:spPr>
          <a:xfrm>
            <a:off x="912091" y="1895933"/>
            <a:ext cx="10515600" cy="3932211"/>
          </a:xfrm>
          <a:prstGeom prst="rect">
            <a:avLst/>
          </a:prstGeom>
        </p:spPr>
      </p:pic>
    </p:spTree>
    <p:extLst>
      <p:ext uri="{BB962C8B-B14F-4D97-AF65-F5344CB8AC3E}">
        <p14:creationId xmlns:p14="http://schemas.microsoft.com/office/powerpoint/2010/main" val="165406950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51453"/>
            <a:ext cx="10515600" cy="715530"/>
          </a:xfrm>
        </p:spPr>
        <p:txBody>
          <a:bodyPr/>
          <a:lstStyle/>
          <a:p>
            <a:r>
              <a:rPr lang="en-IN" b="1"/>
              <a:t>Player with best attacking ability</a:t>
            </a:r>
          </a:p>
        </p:txBody>
      </p:sp>
      <p:pic>
        <p:nvPicPr>
          <p:cNvPr id="4" name="Content Placeholder 3">
            <a:extLst>
              <a:ext uri="{FF2B5EF4-FFF2-40B4-BE49-F238E27FC236}">
                <a16:creationId xmlns:a16="http://schemas.microsoft.com/office/drawing/2014/main" id="{83EDE743-3E22-4154-B29C-DE6F0F87194E}"/>
              </a:ext>
            </a:extLst>
          </p:cNvPr>
          <p:cNvPicPr>
            <a:picLocks noGrp="1" noChangeAspect="1"/>
          </p:cNvPicPr>
          <p:nvPr>
            <p:ph idx="1"/>
          </p:nvPr>
        </p:nvPicPr>
        <p:blipFill>
          <a:blip r:embed="rId2"/>
          <a:stretch>
            <a:fillRect/>
          </a:stretch>
        </p:blipFill>
        <p:spPr>
          <a:xfrm>
            <a:off x="529587" y="1560945"/>
            <a:ext cx="11132826" cy="4498110"/>
          </a:xfrm>
          <a:prstGeom prst="rect">
            <a:avLst/>
          </a:prstGeom>
        </p:spPr>
      </p:pic>
    </p:spTree>
    <p:extLst>
      <p:ext uri="{BB962C8B-B14F-4D97-AF65-F5344CB8AC3E}">
        <p14:creationId xmlns:p14="http://schemas.microsoft.com/office/powerpoint/2010/main" val="187593054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a:t>Player with best midfield ability</a:t>
            </a:r>
            <a:endParaRPr lang="en-IN"/>
          </a:p>
        </p:txBody>
      </p:sp>
      <p:pic>
        <p:nvPicPr>
          <p:cNvPr id="4" name="Content Placeholder 3">
            <a:extLst>
              <a:ext uri="{FF2B5EF4-FFF2-40B4-BE49-F238E27FC236}">
                <a16:creationId xmlns:a16="http://schemas.microsoft.com/office/drawing/2014/main" id="{1D908819-6978-4AD1-8B30-3C6FEAAFF703}"/>
              </a:ext>
            </a:extLst>
          </p:cNvPr>
          <p:cNvPicPr>
            <a:picLocks noGrp="1" noChangeAspect="1"/>
          </p:cNvPicPr>
          <p:nvPr>
            <p:ph idx="1"/>
          </p:nvPr>
        </p:nvPicPr>
        <p:blipFill>
          <a:blip r:embed="rId2"/>
          <a:stretch>
            <a:fillRect/>
          </a:stretch>
        </p:blipFill>
        <p:spPr>
          <a:xfrm>
            <a:off x="838200" y="1690688"/>
            <a:ext cx="10515600" cy="4201569"/>
          </a:xfrm>
          <a:prstGeom prst="rect">
            <a:avLst/>
          </a:prstGeom>
        </p:spPr>
      </p:pic>
    </p:spTree>
    <p:extLst>
      <p:ext uri="{BB962C8B-B14F-4D97-AF65-F5344CB8AC3E}">
        <p14:creationId xmlns:p14="http://schemas.microsoft.com/office/powerpoint/2010/main" val="29202388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a:t>Player with best defensive ability</a:t>
            </a:r>
            <a:endParaRPr lang="en-IN"/>
          </a:p>
        </p:txBody>
      </p:sp>
      <p:pic>
        <p:nvPicPr>
          <p:cNvPr id="4" name="Content Placeholder 3">
            <a:extLst>
              <a:ext uri="{FF2B5EF4-FFF2-40B4-BE49-F238E27FC236}">
                <a16:creationId xmlns:a16="http://schemas.microsoft.com/office/drawing/2014/main" id="{F87A6087-079B-489C-B254-709EB97CD813}"/>
              </a:ext>
            </a:extLst>
          </p:cNvPr>
          <p:cNvPicPr>
            <a:picLocks noGrp="1" noChangeAspect="1"/>
          </p:cNvPicPr>
          <p:nvPr>
            <p:ph idx="1"/>
          </p:nvPr>
        </p:nvPicPr>
        <p:blipFill>
          <a:blip r:embed="rId2"/>
          <a:stretch>
            <a:fillRect/>
          </a:stretch>
        </p:blipFill>
        <p:spPr>
          <a:xfrm>
            <a:off x="596707" y="1690688"/>
            <a:ext cx="11209674" cy="4183639"/>
          </a:xfrm>
          <a:prstGeom prst="rect">
            <a:avLst/>
          </a:prstGeom>
        </p:spPr>
      </p:pic>
    </p:spTree>
    <p:extLst>
      <p:ext uri="{BB962C8B-B14F-4D97-AF65-F5344CB8AC3E}">
        <p14:creationId xmlns:p14="http://schemas.microsoft.com/office/powerpoint/2010/main" val="415030161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B519-EF6C-4DE7-9019-34D100DB47A8}"/>
              </a:ext>
            </a:extLst>
          </p:cNvPr>
          <p:cNvSpPr>
            <a:spLocks noGrp="1"/>
          </p:cNvSpPr>
          <p:nvPr>
            <p:ph type="title"/>
          </p:nvPr>
        </p:nvSpPr>
        <p:spPr>
          <a:xfrm>
            <a:off x="838200" y="365125"/>
            <a:ext cx="11125200" cy="1325563"/>
          </a:xfrm>
        </p:spPr>
        <p:txBody>
          <a:bodyPr/>
          <a:lstStyle/>
          <a:p>
            <a:r>
              <a:rPr lang="en-US" sz="4400">
                <a:latin typeface="Arial Black" panose="020B0A04020102020204" pitchFamily="34" charset="0"/>
              </a:rPr>
              <a:t>KEY FEATURES OF APACHE SPARK</a:t>
            </a:r>
            <a:endParaRPr lang="en-IN"/>
          </a:p>
        </p:txBody>
      </p:sp>
      <p:sp>
        <p:nvSpPr>
          <p:cNvPr id="3" name="Content Placeholder 2">
            <a:extLst>
              <a:ext uri="{FF2B5EF4-FFF2-40B4-BE49-F238E27FC236}">
                <a16:creationId xmlns:a16="http://schemas.microsoft.com/office/drawing/2014/main" id="{1B9F99C6-AFC2-4A90-A8ED-EA03EF9B9746}"/>
              </a:ext>
            </a:extLst>
          </p:cNvPr>
          <p:cNvSpPr>
            <a:spLocks noGrp="1"/>
          </p:cNvSpPr>
          <p:nvPr>
            <p:ph idx="1"/>
          </p:nvPr>
        </p:nvSpPr>
        <p:spPr/>
        <p:txBody>
          <a:bodyPr>
            <a:normAutofit lnSpcReduction="10000"/>
          </a:bodyPr>
          <a:lstStyle/>
          <a:p>
            <a:r>
              <a:rPr lang="en-US">
                <a:solidFill>
                  <a:srgbClr val="FF0000"/>
                </a:solidFill>
              </a:rPr>
              <a:t>REAL-TIME PROCESSING </a:t>
            </a:r>
          </a:p>
          <a:p>
            <a:pPr marL="457200" lvl="1" indent="0">
              <a:buNone/>
            </a:pPr>
            <a:r>
              <a:rPr lang="en-US" b="0" i="0">
                <a:solidFill>
                  <a:srgbClr val="3A3A3A"/>
                </a:solidFill>
                <a:effectLst/>
                <a:latin typeface="Open Sans" panose="020B0606030504020204" pitchFamily="34" charset="0"/>
              </a:rPr>
              <a:t> </a:t>
            </a:r>
            <a:r>
              <a:rPr lang="en-US" b="0" i="0">
                <a:solidFill>
                  <a:srgbClr val="3A3A3A"/>
                </a:solidFill>
                <a:effectLst/>
                <a:latin typeface="Open Sans" panose="020B0606030504020204"/>
                <a:cs typeface="Arial" pitchFamily="34" charset="0"/>
              </a:rPr>
              <a:t>Spark is able to process real-time streaming data. Unlike MapReduce, which processes the stored data, Spark is able to process the real-time data and hence is able to produce instant outcomes</a:t>
            </a:r>
            <a:r>
              <a:rPr lang="en-US" b="0" i="0">
                <a:solidFill>
                  <a:srgbClr val="3A3A3A"/>
                </a:solidFill>
                <a:effectLst/>
                <a:latin typeface="Open Sans" panose="020B0606030504020204"/>
              </a:rPr>
              <a:t>.</a:t>
            </a:r>
            <a:endParaRPr lang="en-US">
              <a:latin typeface="Open Sans" panose="020B0606030504020204"/>
            </a:endParaRPr>
          </a:p>
          <a:p>
            <a:r>
              <a:rPr lang="en-US">
                <a:solidFill>
                  <a:srgbClr val="FF0000"/>
                </a:solidFill>
              </a:rPr>
              <a:t>BETTER ANALYTICS </a:t>
            </a:r>
          </a:p>
          <a:p>
            <a:pPr marL="457200" lvl="1" indent="0">
              <a:buNone/>
            </a:pPr>
            <a:r>
              <a:rPr lang="en-US" b="0" i="0">
                <a:solidFill>
                  <a:srgbClr val="3A3A3A"/>
                </a:solidFill>
                <a:effectLst/>
                <a:latin typeface="Open Sans" panose="020B0606030504020204" pitchFamily="34" charset="0"/>
              </a:rPr>
              <a:t> Contrasting to MapReduce that includes Map and Reduce functions, Spark has much more in store. Apache Spark comprises a rich set of SQL queries, Machine Learning algorithms, complex analytics, etc. With all these Spark functionalities, Big Data Analytics can be performed in a better fashion.</a:t>
            </a:r>
            <a:endParaRPr lang="en-US"/>
          </a:p>
          <a:p>
            <a:r>
              <a:rPr lang="en-US">
                <a:solidFill>
                  <a:srgbClr val="FF0000"/>
                </a:solidFill>
              </a:rPr>
              <a:t>COMPATIBLE WITH HADOOP </a:t>
            </a:r>
          </a:p>
          <a:p>
            <a:pPr marL="457200" lvl="1" indent="0">
              <a:buNone/>
            </a:pPr>
            <a:r>
              <a:rPr lang="en-US" b="0" i="0">
                <a:solidFill>
                  <a:srgbClr val="3A3A3A"/>
                </a:solidFill>
                <a:effectLst/>
                <a:latin typeface="Open Sans" panose="020B0606030504020204" pitchFamily="34" charset="0"/>
              </a:rPr>
              <a:t>Spark is not only able to work independently; it can work on top of Hadoop as well. Not just this, it is certainly compatible with both versions of the Hadoop ecosystem</a:t>
            </a:r>
            <a:endParaRPr lang="en-US"/>
          </a:p>
          <a:p>
            <a:endParaRPr lang="en-IN"/>
          </a:p>
        </p:txBody>
      </p:sp>
    </p:spTree>
    <p:extLst>
      <p:ext uri="{BB962C8B-B14F-4D97-AF65-F5344CB8AC3E}">
        <p14:creationId xmlns:p14="http://schemas.microsoft.com/office/powerpoint/2010/main" val="1796584402"/>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Player with best goal keeping ability</a:t>
            </a:r>
            <a:endParaRPr lang="en-IN" dirty="0"/>
          </a:p>
        </p:txBody>
      </p:sp>
      <p:pic>
        <p:nvPicPr>
          <p:cNvPr id="4" name="Content Placeholder 3">
            <a:extLst>
              <a:ext uri="{FF2B5EF4-FFF2-40B4-BE49-F238E27FC236}">
                <a16:creationId xmlns:a16="http://schemas.microsoft.com/office/drawing/2014/main" id="{7C19E34D-782A-49A9-AD6D-0D344DB02E97}"/>
              </a:ext>
            </a:extLst>
          </p:cNvPr>
          <p:cNvPicPr>
            <a:picLocks noGrp="1" noChangeAspect="1"/>
          </p:cNvPicPr>
          <p:nvPr>
            <p:ph idx="1"/>
          </p:nvPr>
        </p:nvPicPr>
        <p:blipFill>
          <a:blip r:embed="rId2"/>
          <a:stretch>
            <a:fillRect/>
          </a:stretch>
        </p:blipFill>
        <p:spPr>
          <a:xfrm>
            <a:off x="838200" y="1790664"/>
            <a:ext cx="10515600" cy="4416172"/>
          </a:xfrm>
          <a:prstGeom prst="rect">
            <a:avLst/>
          </a:prstGeom>
        </p:spPr>
      </p:pic>
    </p:spTree>
    <p:extLst>
      <p:ext uri="{BB962C8B-B14F-4D97-AF65-F5344CB8AC3E}">
        <p14:creationId xmlns:p14="http://schemas.microsoft.com/office/powerpoint/2010/main" val="147055166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37566"/>
          </a:xfrm>
        </p:spPr>
        <p:txBody>
          <a:bodyPr/>
          <a:lstStyle/>
          <a:p>
            <a:r>
              <a:rPr lang="en-US" b="1">
                <a:solidFill>
                  <a:srgbClr val="212121"/>
                </a:solidFill>
                <a:latin typeface="Roboto" panose="02000000000000000000" pitchFamily="2" charset="0"/>
              </a:rPr>
              <a:t>CLUB WITH BEST ATTACK</a:t>
            </a:r>
            <a:br>
              <a:rPr lang="en-US">
                <a:solidFill>
                  <a:srgbClr val="212121"/>
                </a:solidFill>
                <a:latin typeface="Roboto" panose="02000000000000000000" pitchFamily="2" charset="0"/>
              </a:rPr>
            </a:br>
            <a:endParaRPr lang="en-IN"/>
          </a:p>
        </p:txBody>
      </p:sp>
      <p:pic>
        <p:nvPicPr>
          <p:cNvPr id="4" name="Content Placeholder 3">
            <a:extLst>
              <a:ext uri="{FF2B5EF4-FFF2-40B4-BE49-F238E27FC236}">
                <a16:creationId xmlns:a16="http://schemas.microsoft.com/office/drawing/2014/main" id="{FDB99624-E8D7-435B-B9B7-54E115A174DC}"/>
              </a:ext>
            </a:extLst>
          </p:cNvPr>
          <p:cNvPicPr>
            <a:picLocks noGrp="1" noChangeAspect="1"/>
          </p:cNvPicPr>
          <p:nvPr>
            <p:ph idx="1"/>
          </p:nvPr>
        </p:nvPicPr>
        <p:blipFill>
          <a:blip r:embed="rId2"/>
          <a:stretch>
            <a:fillRect/>
          </a:stretch>
        </p:blipFill>
        <p:spPr>
          <a:xfrm>
            <a:off x="1206296" y="1302326"/>
            <a:ext cx="9779408" cy="4819218"/>
          </a:xfrm>
          <a:prstGeom prst="rect">
            <a:avLst/>
          </a:prstGeom>
        </p:spPr>
      </p:pic>
    </p:spTree>
    <p:extLst>
      <p:ext uri="{BB962C8B-B14F-4D97-AF65-F5344CB8AC3E}">
        <p14:creationId xmlns:p14="http://schemas.microsoft.com/office/powerpoint/2010/main" val="286519392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98657"/>
          </a:xfrm>
        </p:spPr>
        <p:txBody>
          <a:bodyPr/>
          <a:lstStyle/>
          <a:p>
            <a:r>
              <a:rPr lang="en-US" b="1">
                <a:solidFill>
                  <a:srgbClr val="212121"/>
                </a:solidFill>
                <a:latin typeface="Roboto" panose="02000000000000000000" pitchFamily="2" charset="0"/>
              </a:rPr>
              <a:t>CLUB WITH BEST MIDFIELD</a:t>
            </a:r>
            <a:endParaRPr lang="en-IN" b="1"/>
          </a:p>
        </p:txBody>
      </p:sp>
      <p:pic>
        <p:nvPicPr>
          <p:cNvPr id="4" name="Content Placeholder 3">
            <a:extLst>
              <a:ext uri="{FF2B5EF4-FFF2-40B4-BE49-F238E27FC236}">
                <a16:creationId xmlns:a16="http://schemas.microsoft.com/office/drawing/2014/main" id="{44590A5A-FD46-424D-9A8F-985D1300C788}"/>
              </a:ext>
            </a:extLst>
          </p:cNvPr>
          <p:cNvPicPr>
            <a:picLocks noGrp="1" noChangeAspect="1"/>
          </p:cNvPicPr>
          <p:nvPr>
            <p:ph idx="1"/>
          </p:nvPr>
        </p:nvPicPr>
        <p:blipFill>
          <a:blip r:embed="rId2"/>
          <a:stretch>
            <a:fillRect/>
          </a:stretch>
        </p:blipFill>
        <p:spPr>
          <a:xfrm>
            <a:off x="1344016" y="1163782"/>
            <a:ext cx="8598803" cy="4892675"/>
          </a:xfrm>
          <a:prstGeom prst="rect">
            <a:avLst/>
          </a:prstGeom>
        </p:spPr>
      </p:pic>
    </p:spTree>
    <p:extLst>
      <p:ext uri="{BB962C8B-B14F-4D97-AF65-F5344CB8AC3E}">
        <p14:creationId xmlns:p14="http://schemas.microsoft.com/office/powerpoint/2010/main" val="1768049088"/>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344" y="658049"/>
            <a:ext cx="10515600" cy="854074"/>
          </a:xfrm>
        </p:spPr>
        <p:txBody>
          <a:bodyPr>
            <a:normAutofit fontScale="90000"/>
          </a:bodyPr>
          <a:lstStyle/>
          <a:p>
            <a:r>
              <a:rPr lang="en-US" b="1">
                <a:solidFill>
                  <a:srgbClr val="212121"/>
                </a:solidFill>
                <a:latin typeface="Roboto" panose="02000000000000000000" pitchFamily="2" charset="0"/>
              </a:rPr>
              <a:t>CLUB WITH BEST DEFENSE</a:t>
            </a:r>
            <a:br>
              <a:rPr lang="en-US" b="1">
                <a:solidFill>
                  <a:srgbClr val="212121"/>
                </a:solidFill>
                <a:latin typeface="Roboto" panose="02000000000000000000" pitchFamily="2" charset="0"/>
              </a:rPr>
            </a:br>
            <a:endParaRPr lang="en-IN" b="1"/>
          </a:p>
        </p:txBody>
      </p:sp>
      <p:pic>
        <p:nvPicPr>
          <p:cNvPr id="4" name="Content Placeholder 3">
            <a:extLst>
              <a:ext uri="{FF2B5EF4-FFF2-40B4-BE49-F238E27FC236}">
                <a16:creationId xmlns:a16="http://schemas.microsoft.com/office/drawing/2014/main" id="{D1E27C90-742B-464B-A147-D9EA6F93366B}"/>
              </a:ext>
            </a:extLst>
          </p:cNvPr>
          <p:cNvPicPr>
            <a:picLocks noGrp="1" noChangeAspect="1"/>
          </p:cNvPicPr>
          <p:nvPr>
            <p:ph idx="1"/>
          </p:nvPr>
        </p:nvPicPr>
        <p:blipFill>
          <a:blip r:embed="rId2"/>
          <a:stretch>
            <a:fillRect/>
          </a:stretch>
        </p:blipFill>
        <p:spPr>
          <a:xfrm>
            <a:off x="1385454" y="1512123"/>
            <a:ext cx="9393381" cy="4674076"/>
          </a:xfrm>
          <a:prstGeom prst="rect">
            <a:avLst/>
          </a:prstGeom>
        </p:spPr>
      </p:pic>
    </p:spTree>
    <p:extLst>
      <p:ext uri="{BB962C8B-B14F-4D97-AF65-F5344CB8AC3E}">
        <p14:creationId xmlns:p14="http://schemas.microsoft.com/office/powerpoint/2010/main" val="2806674391"/>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89420"/>
          </a:xfrm>
        </p:spPr>
        <p:txBody>
          <a:bodyPr/>
          <a:lstStyle/>
          <a:p>
            <a:r>
              <a:rPr lang="en-US" b="1"/>
              <a:t>BEST PLAYERS AT EACH ASPECT OF THE GAME</a:t>
            </a:r>
            <a:endParaRPr lang="en-IN" b="1"/>
          </a:p>
        </p:txBody>
      </p:sp>
      <p:pic>
        <p:nvPicPr>
          <p:cNvPr id="4" name="Content Placeholder 3">
            <a:extLst>
              <a:ext uri="{FF2B5EF4-FFF2-40B4-BE49-F238E27FC236}">
                <a16:creationId xmlns:a16="http://schemas.microsoft.com/office/drawing/2014/main" id="{85AE1BB6-D1A1-4121-B496-BCE5A33E5247}"/>
              </a:ext>
            </a:extLst>
          </p:cNvPr>
          <p:cNvPicPr>
            <a:picLocks noGrp="1" noChangeAspect="1"/>
          </p:cNvPicPr>
          <p:nvPr>
            <p:ph idx="1"/>
          </p:nvPr>
        </p:nvPicPr>
        <p:blipFill>
          <a:blip r:embed="rId2"/>
          <a:stretch>
            <a:fillRect/>
          </a:stretch>
        </p:blipFill>
        <p:spPr>
          <a:xfrm>
            <a:off x="752289" y="1478200"/>
            <a:ext cx="10852743" cy="4183691"/>
          </a:xfrm>
          <a:prstGeom prst="rect">
            <a:avLst/>
          </a:prstGeom>
        </p:spPr>
      </p:pic>
    </p:spTree>
    <p:extLst>
      <p:ext uri="{BB962C8B-B14F-4D97-AF65-F5344CB8AC3E}">
        <p14:creationId xmlns:p14="http://schemas.microsoft.com/office/powerpoint/2010/main" val="4070939139"/>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491" y="161926"/>
            <a:ext cx="10515600" cy="669347"/>
          </a:xfrm>
        </p:spPr>
        <p:txBody>
          <a:bodyPr>
            <a:noAutofit/>
          </a:bodyPr>
          <a:lstStyle/>
          <a:p>
            <a:r>
              <a:rPr lang="en-US" sz="2800" b="1">
                <a:solidFill>
                  <a:srgbClr val="212121"/>
                </a:solidFill>
                <a:latin typeface="Roboto" panose="02000000000000000000" pitchFamily="2" charset="0"/>
              </a:rPr>
              <a:t>HOW AGE AFFECT PLAYER ABILITY</a:t>
            </a:r>
            <a:br>
              <a:rPr lang="en-US" sz="2800" b="1">
                <a:solidFill>
                  <a:srgbClr val="212121"/>
                </a:solidFill>
                <a:latin typeface="Roboto" panose="02000000000000000000" pitchFamily="2" charset="0"/>
              </a:rPr>
            </a:br>
            <a:endParaRPr lang="en-IN" sz="2800" b="1"/>
          </a:p>
        </p:txBody>
      </p:sp>
      <p:pic>
        <p:nvPicPr>
          <p:cNvPr id="4" name="Content Placeholder 3">
            <a:extLst>
              <a:ext uri="{FF2B5EF4-FFF2-40B4-BE49-F238E27FC236}">
                <a16:creationId xmlns:a16="http://schemas.microsoft.com/office/drawing/2014/main" id="{9AE97DFF-8900-4199-84F5-4A26831D99A1}"/>
              </a:ext>
            </a:extLst>
          </p:cNvPr>
          <p:cNvPicPr>
            <a:picLocks noGrp="1" noChangeAspect="1"/>
          </p:cNvPicPr>
          <p:nvPr>
            <p:ph idx="1"/>
          </p:nvPr>
        </p:nvPicPr>
        <p:blipFill>
          <a:blip r:embed="rId2"/>
          <a:srcRect b="50000"/>
          <a:stretch>
            <a:fillRect/>
          </a:stretch>
        </p:blipFill>
        <p:spPr>
          <a:xfrm>
            <a:off x="1068244" y="496599"/>
            <a:ext cx="8414326" cy="2618684"/>
          </a:xfrm>
          <a:prstGeom prst="rect">
            <a:avLst/>
          </a:prstGeom>
        </p:spPr>
      </p:pic>
      <p:pic>
        <p:nvPicPr>
          <p:cNvPr id="5" name="Picture 4">
            <a:extLst>
              <a:ext uri="{FF2B5EF4-FFF2-40B4-BE49-F238E27FC236}">
                <a16:creationId xmlns:a16="http://schemas.microsoft.com/office/drawing/2014/main" id="{9AE97DFF-8900-4199-84F5-4A26831D99A1}"/>
              </a:ext>
            </a:extLst>
          </p:cNvPr>
          <p:cNvPicPr>
            <a:picLocks noChangeAspect="1"/>
          </p:cNvPicPr>
          <p:nvPr/>
        </p:nvPicPr>
        <p:blipFill>
          <a:blip r:embed="rId2"/>
          <a:srcRect t="50000"/>
          <a:stretch>
            <a:fillRect/>
          </a:stretch>
        </p:blipFill>
        <p:spPr>
          <a:xfrm>
            <a:off x="1231322" y="2976549"/>
            <a:ext cx="8088169" cy="3475142"/>
          </a:xfrm>
          <a:prstGeom prst="rect">
            <a:avLst/>
          </a:prstGeom>
        </p:spPr>
      </p:pic>
    </p:spTree>
    <p:extLst>
      <p:ext uri="{BB962C8B-B14F-4D97-AF65-F5344CB8AC3E}">
        <p14:creationId xmlns:p14="http://schemas.microsoft.com/office/powerpoint/2010/main" val="4151616913"/>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a:solidFill>
                  <a:srgbClr val="000000"/>
                </a:solidFill>
                <a:latin typeface="+mn-lt"/>
              </a:rPr>
              <a:t>PCA SCORE VS OVERALL VARIABLE FOR FORWARD PLAYERS</a:t>
            </a:r>
            <a:endParaRPr lang="en-IN" sz="3200" b="1">
              <a:latin typeface="+mn-lt"/>
            </a:endParaRPr>
          </a:p>
        </p:txBody>
      </p:sp>
      <p:pic>
        <p:nvPicPr>
          <p:cNvPr id="4" name="Content Placeholder 3">
            <a:extLst>
              <a:ext uri="{FF2B5EF4-FFF2-40B4-BE49-F238E27FC236}">
                <a16:creationId xmlns:a16="http://schemas.microsoft.com/office/drawing/2014/main" id="{F4F6730E-2759-471A-86F7-43716D6A42A6}"/>
              </a:ext>
            </a:extLst>
          </p:cNvPr>
          <p:cNvPicPr>
            <a:picLocks noGrp="1" noChangeAspect="1"/>
          </p:cNvPicPr>
          <p:nvPr>
            <p:ph idx="1"/>
          </p:nvPr>
        </p:nvPicPr>
        <p:blipFill>
          <a:blip r:embed="rId2"/>
          <a:stretch>
            <a:fillRect/>
          </a:stretch>
        </p:blipFill>
        <p:spPr>
          <a:xfrm>
            <a:off x="1062180" y="1317623"/>
            <a:ext cx="9882909" cy="5209309"/>
          </a:xfrm>
          <a:prstGeom prst="rect">
            <a:avLst/>
          </a:prstGeom>
        </p:spPr>
      </p:pic>
    </p:spTree>
    <p:extLst>
      <p:ext uri="{BB962C8B-B14F-4D97-AF65-F5344CB8AC3E}">
        <p14:creationId xmlns:p14="http://schemas.microsoft.com/office/powerpoint/2010/main" val="671601706"/>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5400" b="1"/>
              <a:t>PREMIER LEAGUE ANALYSIS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6047" y="1782690"/>
            <a:ext cx="7261225" cy="3786838"/>
          </a:xfrm>
        </p:spPr>
      </p:pic>
    </p:spTree>
    <p:extLst>
      <p:ext uri="{BB962C8B-B14F-4D97-AF65-F5344CB8AC3E}">
        <p14:creationId xmlns:p14="http://schemas.microsoft.com/office/powerpoint/2010/main" val="1259845391"/>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4216"/>
            <a:ext cx="10515600" cy="752475"/>
          </a:xfrm>
        </p:spPr>
        <p:txBody>
          <a:bodyPr>
            <a:normAutofit/>
          </a:bodyPr>
          <a:lstStyle/>
          <a:p>
            <a:r>
              <a:rPr lang="en-IN" sz="2400" b="1">
                <a:latin typeface="Arial Black" panose="020B0A04020102020204" pitchFamily="34" charset="0"/>
              </a:rPr>
              <a:t>DATASET </a:t>
            </a:r>
          </a:p>
        </p:txBody>
      </p:sp>
      <p:sp>
        <p:nvSpPr>
          <p:cNvPr id="3" name="Content Placeholder 2"/>
          <p:cNvSpPr>
            <a:spLocks noGrp="1"/>
          </p:cNvSpPr>
          <p:nvPr>
            <p:ph idx="1"/>
          </p:nvPr>
        </p:nvSpPr>
        <p:spPr>
          <a:xfrm>
            <a:off x="838200" y="969818"/>
            <a:ext cx="9460345" cy="5172364"/>
          </a:xfrm>
        </p:spPr>
        <p:txBody>
          <a:bodyPr>
            <a:normAutofit fontScale="92500" lnSpcReduction="10000"/>
          </a:bodyPr>
          <a:lstStyle/>
          <a:p>
            <a:pPr>
              <a:buFont typeface="Wingdings" panose="05000000000000000000" pitchFamily="2" charset="2"/>
              <a:buChar char="q"/>
            </a:pPr>
            <a:r>
              <a:rPr lang="en-US"/>
              <a:t>The </a:t>
            </a:r>
            <a:r>
              <a:rPr lang="en-US" b="1"/>
              <a:t>Premier League</a:t>
            </a:r>
            <a:r>
              <a:rPr lang="en-US"/>
              <a:t>, often referred to as the </a:t>
            </a:r>
            <a:r>
              <a:rPr lang="en-US" b="1"/>
              <a:t>English Premier League</a:t>
            </a:r>
            <a:r>
              <a:rPr lang="en-US"/>
              <a:t> or the </a:t>
            </a:r>
            <a:r>
              <a:rPr lang="en-US" b="1"/>
              <a:t>EPL</a:t>
            </a:r>
            <a:r>
              <a:rPr lang="en-US"/>
              <a:t> is the top level of the English football league system .</a:t>
            </a:r>
          </a:p>
          <a:p>
            <a:pPr marL="0" indent="0">
              <a:buNone/>
            </a:pPr>
            <a:endParaRPr lang="en-US"/>
          </a:p>
          <a:p>
            <a:pPr>
              <a:buFont typeface="Wingdings" panose="05000000000000000000" pitchFamily="2" charset="2"/>
              <a:buChar char="q"/>
            </a:pPr>
            <a:r>
              <a:rPr lang="en-US"/>
              <a:t>It is contested by 20 clubs, it operates on a system of promotion and relegation.</a:t>
            </a:r>
          </a:p>
          <a:p>
            <a:pPr>
              <a:buFont typeface="Wingdings" panose="05000000000000000000" pitchFamily="2" charset="2"/>
              <a:buChar char="q"/>
            </a:pPr>
            <a:endParaRPr lang="en-US"/>
          </a:p>
          <a:p>
            <a:pPr>
              <a:buFont typeface="Wingdings" panose="05000000000000000000" pitchFamily="2" charset="2"/>
              <a:buChar char="q"/>
            </a:pPr>
            <a:r>
              <a:rPr lang="en-US"/>
              <a:t>Seasons run from August to May with each team playing 38 matches (playing all 19 other teams both home and away)</a:t>
            </a:r>
            <a:endParaRPr lang="en-IN"/>
          </a:p>
          <a:p>
            <a:pPr>
              <a:buFont typeface="Wingdings" panose="05000000000000000000" pitchFamily="2" charset="2"/>
              <a:buChar char="q"/>
            </a:pPr>
            <a:endParaRPr lang="en-IN"/>
          </a:p>
          <a:p>
            <a:pPr>
              <a:buFont typeface="Wingdings" panose="05000000000000000000" pitchFamily="2" charset="2"/>
              <a:buChar char="q"/>
            </a:pPr>
            <a:r>
              <a:rPr lang="en-IN"/>
              <a:t>The dataset taken consists of the details corresponding to every premier league match taken place from 1993 season to 2021 season.</a:t>
            </a:r>
          </a:p>
        </p:txBody>
      </p:sp>
    </p:spTree>
    <p:extLst>
      <p:ext uri="{BB962C8B-B14F-4D97-AF65-F5344CB8AC3E}">
        <p14:creationId xmlns:p14="http://schemas.microsoft.com/office/powerpoint/2010/main" val="112406293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5457"/>
          </a:xfrm>
        </p:spPr>
        <p:txBody>
          <a:bodyPr>
            <a:normAutofit/>
          </a:bodyPr>
          <a:lstStyle/>
          <a:p>
            <a:r>
              <a:rPr lang="en-IN" sz="2400" b="1">
                <a:latin typeface="Arial Black" panose="020B0A04020102020204" pitchFamily="34" charset="0"/>
              </a:rPr>
              <a:t>DATASET ATTRIBUTES</a:t>
            </a:r>
          </a:p>
        </p:txBody>
      </p:sp>
      <p:sp>
        <p:nvSpPr>
          <p:cNvPr id="3" name="Content Placeholder 2"/>
          <p:cNvSpPr>
            <a:spLocks noGrp="1"/>
          </p:cNvSpPr>
          <p:nvPr>
            <p:ph idx="1"/>
          </p:nvPr>
        </p:nvSpPr>
        <p:spPr>
          <a:xfrm>
            <a:off x="838200" y="960582"/>
            <a:ext cx="3586018" cy="5216381"/>
          </a:xfrm>
        </p:spPr>
        <p:txBody>
          <a:bodyPr>
            <a:normAutofit/>
          </a:bodyPr>
          <a:lstStyle/>
          <a:p>
            <a:pPr marL="342900" indent="-342900">
              <a:buAutoNum type="arabicPeriod"/>
            </a:pPr>
            <a:r>
              <a:rPr lang="en-IN" sz="1600" b="1"/>
              <a:t>Season</a:t>
            </a:r>
          </a:p>
          <a:p>
            <a:pPr marL="342900" indent="-342900">
              <a:buAutoNum type="arabicPeriod"/>
            </a:pPr>
            <a:r>
              <a:rPr lang="en-IN" sz="1600" b="1"/>
              <a:t>Date and time</a:t>
            </a:r>
          </a:p>
          <a:p>
            <a:pPr marL="342900" indent="-342900">
              <a:buAutoNum type="arabicPeriod"/>
            </a:pPr>
            <a:r>
              <a:rPr lang="en-IN" sz="1600" b="1"/>
              <a:t>Home team</a:t>
            </a:r>
          </a:p>
          <a:p>
            <a:pPr marL="342900" indent="-342900">
              <a:buAutoNum type="arabicPeriod"/>
            </a:pPr>
            <a:r>
              <a:rPr lang="en-IN" sz="1600" b="1"/>
              <a:t>Away Team</a:t>
            </a:r>
          </a:p>
          <a:p>
            <a:pPr marL="342900" indent="-342900">
              <a:buAutoNum type="arabicPeriod"/>
            </a:pPr>
            <a:r>
              <a:rPr lang="en-IN" sz="1600" b="1"/>
              <a:t>FTHG- Full Time Home Goal</a:t>
            </a:r>
          </a:p>
          <a:p>
            <a:pPr marL="342900" indent="-342900">
              <a:buAutoNum type="arabicPeriod"/>
            </a:pPr>
            <a:r>
              <a:rPr lang="en-IN" sz="1600" b="1"/>
              <a:t>FTAG- Full Time Away Goal</a:t>
            </a:r>
          </a:p>
          <a:p>
            <a:pPr marL="342900" indent="-342900">
              <a:buAutoNum type="arabicPeriod"/>
            </a:pPr>
            <a:r>
              <a:rPr lang="en-IN" sz="1600" b="1"/>
              <a:t>FTR – Full Time Result</a:t>
            </a:r>
          </a:p>
          <a:p>
            <a:pPr marL="342900" indent="-342900">
              <a:buAutoNum type="arabicPeriod"/>
            </a:pPr>
            <a:r>
              <a:rPr lang="en-IN" sz="1600" b="1"/>
              <a:t>HTHG – Half Time Home Goal</a:t>
            </a:r>
          </a:p>
          <a:p>
            <a:pPr marL="342900" indent="-342900">
              <a:buAutoNum type="arabicPeriod"/>
            </a:pPr>
            <a:r>
              <a:rPr lang="en-IN" sz="1600" b="1"/>
              <a:t>HTAG – Half Time Away Goal</a:t>
            </a:r>
          </a:p>
          <a:p>
            <a:pPr marL="342900" indent="-342900">
              <a:buAutoNum type="arabicPeriod"/>
            </a:pPr>
            <a:r>
              <a:rPr lang="en-IN" sz="1600" b="1"/>
              <a:t>Referee</a:t>
            </a:r>
          </a:p>
          <a:p>
            <a:pPr marL="342900" indent="-342900">
              <a:buAutoNum type="arabicPeriod"/>
            </a:pPr>
            <a:r>
              <a:rPr lang="en-IN" sz="1600" b="1"/>
              <a:t>HS – Home Shots</a:t>
            </a:r>
          </a:p>
          <a:p>
            <a:pPr marL="342900" indent="-342900">
              <a:buAutoNum type="arabicPeriod"/>
            </a:pPr>
            <a:r>
              <a:rPr lang="en-IN" sz="1600" b="1"/>
              <a:t>AS- Away Shots</a:t>
            </a:r>
          </a:p>
          <a:p>
            <a:pPr marL="342900" indent="-342900">
              <a:buAutoNum type="arabicPeriod"/>
            </a:pPr>
            <a:r>
              <a:rPr lang="en-IN" sz="1600" b="1"/>
              <a:t>HST – Home Shots on Target</a:t>
            </a:r>
          </a:p>
          <a:p>
            <a:pPr marL="342900" indent="-342900">
              <a:buAutoNum type="arabicPeriod"/>
            </a:pPr>
            <a:r>
              <a:rPr lang="en-IN" sz="1600" b="1"/>
              <a:t>AST- Away Shots on Target</a:t>
            </a:r>
          </a:p>
          <a:p>
            <a:pPr marL="342900" indent="-342900">
              <a:buAutoNum type="arabicPeriod"/>
            </a:pPr>
            <a:endParaRPr lang="en-IN" sz="1600"/>
          </a:p>
          <a:p>
            <a:pPr marL="342900" indent="-342900">
              <a:buAutoNum type="arabicPeriod"/>
            </a:pPr>
            <a:endParaRPr lang="en-IN" sz="1600"/>
          </a:p>
          <a:p>
            <a:pPr marL="342900" indent="-342900">
              <a:buAutoNum type="arabicPeriod"/>
            </a:pPr>
            <a:endParaRPr lang="en-IN" sz="1600"/>
          </a:p>
          <a:p>
            <a:pPr marL="342900" indent="-342900">
              <a:buAutoNum type="arabicPeriod"/>
            </a:pPr>
            <a:endParaRPr lang="en-IN" sz="1600"/>
          </a:p>
          <a:p>
            <a:pPr marL="342900" indent="-342900">
              <a:buAutoNum type="arabicPeriod"/>
            </a:pPr>
            <a:endParaRPr lang="en-IN" sz="1600"/>
          </a:p>
          <a:p>
            <a:pPr marL="342900" indent="-342900">
              <a:buAutoNum type="arabicPeriod"/>
            </a:pPr>
            <a:endParaRPr lang="en-IN" sz="1600"/>
          </a:p>
        </p:txBody>
      </p:sp>
      <p:sp>
        <p:nvSpPr>
          <p:cNvPr id="8" name="Rectangle 7"/>
          <p:cNvSpPr/>
          <p:nvPr/>
        </p:nvSpPr>
        <p:spPr>
          <a:xfrm>
            <a:off x="6022108" y="942109"/>
            <a:ext cx="6096000" cy="2762808"/>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90000"/>
              </a:lnSpc>
              <a:spcBef>
                <a:spcPts val="1000"/>
              </a:spcBef>
            </a:pPr>
            <a:r>
              <a:rPr lang="en-IN" sz="1600" b="1">
                <a:solidFill>
                  <a:prstClr val="black"/>
                </a:solidFill>
              </a:rPr>
              <a:t>15. HC- Home Corner</a:t>
            </a:r>
          </a:p>
          <a:p>
            <a:pPr lvl="0">
              <a:lnSpc>
                <a:spcPct val="90000"/>
              </a:lnSpc>
              <a:spcBef>
                <a:spcPts val="1000"/>
              </a:spcBef>
            </a:pPr>
            <a:r>
              <a:rPr lang="en-IN" sz="1600" b="1">
                <a:solidFill>
                  <a:prstClr val="black"/>
                </a:solidFill>
              </a:rPr>
              <a:t>16. AC- Away Corner</a:t>
            </a:r>
          </a:p>
          <a:p>
            <a:pPr lvl="0">
              <a:lnSpc>
                <a:spcPct val="90000"/>
              </a:lnSpc>
              <a:spcBef>
                <a:spcPts val="1000"/>
              </a:spcBef>
            </a:pPr>
            <a:r>
              <a:rPr lang="en-IN" sz="1600" b="1">
                <a:solidFill>
                  <a:prstClr val="black"/>
                </a:solidFill>
              </a:rPr>
              <a:t>17. HF- Home Foul</a:t>
            </a:r>
          </a:p>
          <a:p>
            <a:pPr lvl="0">
              <a:lnSpc>
                <a:spcPct val="90000"/>
              </a:lnSpc>
              <a:spcBef>
                <a:spcPts val="1000"/>
              </a:spcBef>
            </a:pPr>
            <a:r>
              <a:rPr lang="en-IN" sz="1600" b="1">
                <a:solidFill>
                  <a:prstClr val="black"/>
                </a:solidFill>
              </a:rPr>
              <a:t>18. AF- Away Foul</a:t>
            </a:r>
          </a:p>
          <a:p>
            <a:pPr lvl="0">
              <a:lnSpc>
                <a:spcPct val="90000"/>
              </a:lnSpc>
              <a:spcBef>
                <a:spcPts val="1000"/>
              </a:spcBef>
            </a:pPr>
            <a:r>
              <a:rPr lang="en-IN" sz="1600" b="1">
                <a:solidFill>
                  <a:prstClr val="black"/>
                </a:solidFill>
              </a:rPr>
              <a:t>19.HY- Home Yellow</a:t>
            </a:r>
          </a:p>
          <a:p>
            <a:pPr lvl="0">
              <a:lnSpc>
                <a:spcPct val="90000"/>
              </a:lnSpc>
              <a:spcBef>
                <a:spcPts val="1000"/>
              </a:spcBef>
            </a:pPr>
            <a:r>
              <a:rPr lang="en-IN" sz="1600" b="1">
                <a:solidFill>
                  <a:prstClr val="black"/>
                </a:solidFill>
              </a:rPr>
              <a:t>20. AY- Away Yellow</a:t>
            </a:r>
          </a:p>
          <a:p>
            <a:pPr lvl="0">
              <a:lnSpc>
                <a:spcPct val="90000"/>
              </a:lnSpc>
              <a:spcBef>
                <a:spcPts val="1000"/>
              </a:spcBef>
            </a:pPr>
            <a:r>
              <a:rPr lang="en-IN" sz="1600" b="1">
                <a:solidFill>
                  <a:prstClr val="black"/>
                </a:solidFill>
              </a:rPr>
              <a:t>21. HR- Home Red</a:t>
            </a:r>
          </a:p>
          <a:p>
            <a:pPr lvl="0">
              <a:lnSpc>
                <a:spcPct val="90000"/>
              </a:lnSpc>
              <a:spcBef>
                <a:spcPts val="1000"/>
              </a:spcBef>
            </a:pPr>
            <a:r>
              <a:rPr lang="en-IN" sz="1600" b="1">
                <a:solidFill>
                  <a:prstClr val="black"/>
                </a:solidFill>
              </a:rPr>
              <a:t>22. AR- Away Red</a:t>
            </a:r>
          </a:p>
        </p:txBody>
      </p:sp>
    </p:spTree>
    <p:extLst>
      <p:ext uri="{BB962C8B-B14F-4D97-AF65-F5344CB8AC3E}">
        <p14:creationId xmlns:p14="http://schemas.microsoft.com/office/powerpoint/2010/main" val="258250312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3BEB4-70B0-42AE-B091-C74D2C5DF2CA}"/>
              </a:ext>
            </a:extLst>
          </p:cNvPr>
          <p:cNvSpPr>
            <a:spLocks noGrp="1"/>
          </p:cNvSpPr>
          <p:nvPr>
            <p:ph type="title"/>
          </p:nvPr>
        </p:nvSpPr>
        <p:spPr/>
        <p:txBody>
          <a:bodyPr/>
          <a:lstStyle/>
          <a:p>
            <a:r>
              <a:rPr lang="en-US"/>
              <a:t>              </a:t>
            </a:r>
            <a:r>
              <a:rPr lang="en-US" sz="3200" b="1">
                <a:latin typeface="Arial Black" panose="020B0A04020102020204" pitchFamily="34" charset="0"/>
              </a:rPr>
              <a:t>APACHE SPARK ECOSYSTEM</a:t>
            </a:r>
            <a:endParaRPr lang="en-IN" sz="3200" b="1">
              <a:latin typeface="Arial Black" panose="020B0A04020102020204" pitchFamily="34" charset="0"/>
            </a:endParaRPr>
          </a:p>
        </p:txBody>
      </p:sp>
      <p:pic>
        <p:nvPicPr>
          <p:cNvPr id="5" name="Content Placeholder 4">
            <a:extLst>
              <a:ext uri="{FF2B5EF4-FFF2-40B4-BE49-F238E27FC236}">
                <a16:creationId xmlns:a16="http://schemas.microsoft.com/office/drawing/2014/main" id="{7C761FBB-2B08-47A6-A0C2-920419DD79F7}"/>
              </a:ext>
            </a:extLst>
          </p:cNvPr>
          <p:cNvPicPr>
            <a:picLocks noGrp="1" noChangeAspect="1"/>
          </p:cNvPicPr>
          <p:nvPr>
            <p:ph idx="1"/>
          </p:nvPr>
        </p:nvPicPr>
        <p:blipFill>
          <a:blip r:embed="rId2"/>
          <a:stretch>
            <a:fillRect/>
          </a:stretch>
        </p:blipFill>
        <p:spPr>
          <a:xfrm>
            <a:off x="1628774" y="1783438"/>
            <a:ext cx="8562975" cy="4251283"/>
          </a:xfrm>
        </p:spPr>
      </p:pic>
    </p:spTree>
    <p:extLst>
      <p:ext uri="{BB962C8B-B14F-4D97-AF65-F5344CB8AC3E}">
        <p14:creationId xmlns:p14="http://schemas.microsoft.com/office/powerpoint/2010/main" val="1745886938"/>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90" t="-814" r="-90" b="22636"/>
          <a:stretch>
            <a:fillRect/>
          </a:stretch>
        </p:blipFill>
        <p:spPr>
          <a:xfrm>
            <a:off x="794325" y="1280620"/>
            <a:ext cx="10210800" cy="4431812"/>
          </a:xfrm>
          <a:prstGeom prst="rect">
            <a:avLst/>
          </a:prstGeom>
        </p:spPr>
      </p:pic>
      <p:sp>
        <p:nvSpPr>
          <p:cNvPr id="5" name="TextBox 4"/>
          <p:cNvSpPr txBox="1"/>
          <p:nvPr/>
        </p:nvSpPr>
        <p:spPr>
          <a:xfrm>
            <a:off x="794326" y="637310"/>
            <a:ext cx="757381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a:latin typeface="Arial Black" panose="020B0A04020102020204" pitchFamily="34" charset="0"/>
              </a:rPr>
              <a:t> </a:t>
            </a:r>
          </a:p>
        </p:txBody>
      </p:sp>
      <p:sp>
        <p:nvSpPr>
          <p:cNvPr id="6" name="TextBox 5"/>
          <p:cNvSpPr txBox="1"/>
          <p:nvPr/>
        </p:nvSpPr>
        <p:spPr>
          <a:xfrm>
            <a:off x="794325" y="729673"/>
            <a:ext cx="1003992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a:latin typeface="Arial Black" panose="020B0A04020102020204" pitchFamily="34" charset="0"/>
              </a:rPr>
              <a:t>HEAD OF THE DATASET </a:t>
            </a:r>
          </a:p>
        </p:txBody>
      </p:sp>
    </p:spTree>
    <p:extLst>
      <p:ext uri="{BB962C8B-B14F-4D97-AF65-F5344CB8AC3E}">
        <p14:creationId xmlns:p14="http://schemas.microsoft.com/office/powerpoint/2010/main" val="76919049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47675"/>
          </a:xfrm>
        </p:spPr>
        <p:txBody>
          <a:bodyPr>
            <a:normAutofit/>
          </a:bodyPr>
          <a:lstStyle/>
          <a:p>
            <a:r>
              <a:rPr lang="en-IN" sz="2000">
                <a:latin typeface="Arial Black" panose="020B0A04020102020204" pitchFamily="34" charset="0"/>
              </a:rPr>
              <a:t>DATA CLEANING </a:t>
            </a:r>
          </a:p>
        </p:txBody>
      </p:sp>
      <p:pic>
        <p:nvPicPr>
          <p:cNvPr id="4" name="Content Placeholder 3"/>
          <p:cNvPicPr>
            <a:picLocks noGrp="1" noChangeAspect="1"/>
          </p:cNvPicPr>
          <p:nvPr>
            <p:ph idx="1"/>
          </p:nvPr>
        </p:nvPicPr>
        <p:blipFill>
          <a:blip r:embed="rId2"/>
          <a:srcRect l="4851" t="28942" r="75463" b="6554"/>
          <a:stretch>
            <a:fillRect/>
          </a:stretch>
        </p:blipFill>
        <p:spPr>
          <a:xfrm>
            <a:off x="1253834" y="2080346"/>
            <a:ext cx="3164643" cy="4178372"/>
          </a:xfrm>
          <a:prstGeom prst="rect">
            <a:avLst/>
          </a:prstGeom>
        </p:spPr>
      </p:pic>
      <p:pic>
        <p:nvPicPr>
          <p:cNvPr id="6" name="Picture 5"/>
          <p:cNvPicPr>
            <a:picLocks noChangeAspect="1"/>
          </p:cNvPicPr>
          <p:nvPr/>
        </p:nvPicPr>
        <p:blipFill>
          <a:blip r:embed="rId3"/>
          <a:srcRect l="4063" t="30379" r="60752" b="5920"/>
          <a:stretch>
            <a:fillRect/>
          </a:stretch>
        </p:blipFill>
        <p:spPr>
          <a:xfrm>
            <a:off x="6234545" y="1904855"/>
            <a:ext cx="4070928" cy="4246563"/>
          </a:xfrm>
          <a:prstGeom prst="rect">
            <a:avLst/>
          </a:prstGeom>
        </p:spPr>
      </p:pic>
      <p:sp>
        <p:nvSpPr>
          <p:cNvPr id="7" name="TextBox 6"/>
          <p:cNvSpPr txBox="1"/>
          <p:nvPr/>
        </p:nvSpPr>
        <p:spPr>
          <a:xfrm>
            <a:off x="905164" y="979055"/>
            <a:ext cx="988290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a:t>The attributes such as FTHG,FTAG,HTR,HS,AS etc are not available from 1993 to 1999 season so the records from those seasons are dropped .</a:t>
            </a:r>
          </a:p>
        </p:txBody>
      </p:sp>
    </p:spTree>
    <p:extLst>
      <p:ext uri="{BB962C8B-B14F-4D97-AF65-F5344CB8AC3E}">
        <p14:creationId xmlns:p14="http://schemas.microsoft.com/office/powerpoint/2010/main" val="4067536948"/>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58511"/>
          </a:xfrm>
        </p:spPr>
        <p:txBody>
          <a:bodyPr>
            <a:normAutofit/>
          </a:bodyPr>
          <a:lstStyle/>
          <a:p>
            <a:r>
              <a:rPr lang="en-IN" sz="2400" b="1">
                <a:latin typeface="Arial Black" panose="020B0A04020102020204" pitchFamily="34" charset="0"/>
              </a:rPr>
              <a:t>DATASET AFTER CLEANING :</a:t>
            </a:r>
          </a:p>
        </p:txBody>
      </p:sp>
      <p:pic>
        <p:nvPicPr>
          <p:cNvPr id="5" name="Content Placeholder 4"/>
          <p:cNvPicPr>
            <a:picLocks noGrp="1" noChangeAspect="1"/>
          </p:cNvPicPr>
          <p:nvPr>
            <p:ph idx="1"/>
          </p:nvPr>
        </p:nvPicPr>
        <p:blipFill>
          <a:blip r:embed="rId2"/>
          <a:srcRect b="18738"/>
          <a:stretch>
            <a:fillRect/>
          </a:stretch>
        </p:blipFill>
        <p:spPr>
          <a:xfrm>
            <a:off x="954809" y="1200584"/>
            <a:ext cx="10282382" cy="4710688"/>
          </a:xfrm>
          <a:prstGeom prst="rect">
            <a:avLst/>
          </a:prstGeom>
        </p:spPr>
      </p:pic>
    </p:spTree>
    <p:extLst>
      <p:ext uri="{BB962C8B-B14F-4D97-AF65-F5344CB8AC3E}">
        <p14:creationId xmlns:p14="http://schemas.microsoft.com/office/powerpoint/2010/main" val="159920356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50875"/>
          </a:xfrm>
        </p:spPr>
        <p:txBody>
          <a:bodyPr>
            <a:normAutofit/>
          </a:bodyPr>
          <a:lstStyle/>
          <a:p>
            <a:r>
              <a:rPr lang="en-IN" sz="2800">
                <a:latin typeface="Arial Black" panose="020B0A04020102020204" pitchFamily="34" charset="0"/>
              </a:rPr>
              <a:t>DATA PRE-PROCESSING </a:t>
            </a:r>
          </a:p>
        </p:txBody>
      </p:sp>
      <p:pic>
        <p:nvPicPr>
          <p:cNvPr id="4" name="Content Placeholder 3"/>
          <p:cNvPicPr>
            <a:picLocks noGrp="1" noChangeAspect="1"/>
          </p:cNvPicPr>
          <p:nvPr>
            <p:ph idx="1"/>
          </p:nvPr>
        </p:nvPicPr>
        <p:blipFill>
          <a:blip r:embed="rId2"/>
          <a:srcRect l="2452" t="32660" r="-92" b="11009"/>
          <a:stretch>
            <a:fillRect/>
          </a:stretch>
        </p:blipFill>
        <p:spPr>
          <a:xfrm>
            <a:off x="662709" y="2558473"/>
            <a:ext cx="10012219" cy="4082474"/>
          </a:xfrm>
          <a:prstGeom prst="rect">
            <a:avLst/>
          </a:prstGeom>
        </p:spPr>
      </p:pic>
      <p:sp>
        <p:nvSpPr>
          <p:cNvPr id="5" name="TextBox 4"/>
          <p:cNvSpPr txBox="1"/>
          <p:nvPr/>
        </p:nvSpPr>
        <p:spPr>
          <a:xfrm>
            <a:off x="838199" y="1154545"/>
            <a:ext cx="9968345"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a:t>The dataset pre-processing includes providing additional information such as the month and day for each match record which will facilitate further analysis on the data </a:t>
            </a:r>
          </a:p>
        </p:txBody>
      </p:sp>
    </p:spTree>
    <p:extLst>
      <p:ext uri="{BB962C8B-B14F-4D97-AF65-F5344CB8AC3E}">
        <p14:creationId xmlns:p14="http://schemas.microsoft.com/office/powerpoint/2010/main" val="314681170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619" y="794327"/>
            <a:ext cx="11776363" cy="5394035"/>
          </a:xfrm>
        </p:spPr>
        <p:txBody>
          <a:bodyPr vert="horz" lIns="91440" tIns="45720" rIns="91440" bIns="45720" rtlCol="0" anchor="t">
            <a:normAutofit/>
          </a:bodyPr>
          <a:lstStyle/>
          <a:p>
            <a:pPr marL="0" indent="0">
              <a:buNone/>
            </a:pPr>
            <a:r>
              <a:rPr lang="en-IN" dirty="0">
                <a:cs typeface="Arial"/>
              </a:rPr>
              <a:t>DESCRIBE </a:t>
            </a:r>
            <a:endParaRPr lang="en-IN" dirty="0"/>
          </a:p>
        </p:txBody>
      </p:sp>
      <p:pic>
        <p:nvPicPr>
          <p:cNvPr id="5" name="Picture 4"/>
          <p:cNvPicPr>
            <a:picLocks noChangeAspect="1"/>
          </p:cNvPicPr>
          <p:nvPr/>
        </p:nvPicPr>
        <p:blipFill>
          <a:blip r:embed="rId2"/>
          <a:srcRect l="7350" t="45323" r="249" b="8295"/>
          <a:stretch>
            <a:fillRect/>
          </a:stretch>
        </p:blipFill>
        <p:spPr>
          <a:xfrm>
            <a:off x="426583" y="1693366"/>
            <a:ext cx="11440434" cy="3842535"/>
          </a:xfrm>
          <a:prstGeom prst="rect">
            <a:avLst/>
          </a:prstGeom>
        </p:spPr>
      </p:pic>
    </p:spTree>
    <p:extLst>
      <p:ext uri="{BB962C8B-B14F-4D97-AF65-F5344CB8AC3E}">
        <p14:creationId xmlns:p14="http://schemas.microsoft.com/office/powerpoint/2010/main" val="364198822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250" y="97670"/>
            <a:ext cx="10803276" cy="569823"/>
          </a:xfrm>
        </p:spPr>
        <p:txBody>
          <a:bodyPr>
            <a:normAutofit/>
          </a:bodyPr>
          <a:lstStyle/>
          <a:p>
            <a:r>
              <a:rPr lang="en-IN" sz="2400" b="1">
                <a:latin typeface="Arial Black" panose="020B0A04020102020204" pitchFamily="34" charset="0"/>
              </a:rPr>
              <a:t>SEASON WISE ANALYSIS:</a:t>
            </a:r>
          </a:p>
        </p:txBody>
      </p:sp>
      <p:pic>
        <p:nvPicPr>
          <p:cNvPr id="4" name="Content Placeholder 3"/>
          <p:cNvPicPr>
            <a:picLocks noGrp="1" noChangeAspect="1"/>
          </p:cNvPicPr>
          <p:nvPr>
            <p:ph idx="1"/>
          </p:nvPr>
        </p:nvPicPr>
        <p:blipFill>
          <a:blip r:embed="rId2"/>
          <a:srcRect l="3702" t="30857" r="-3702" b="60300"/>
          <a:stretch>
            <a:fillRect/>
          </a:stretch>
        </p:blipFill>
        <p:spPr>
          <a:xfrm>
            <a:off x="540250" y="559941"/>
            <a:ext cx="9706523" cy="914401"/>
          </a:xfrm>
          <a:prstGeom prst="rect">
            <a:avLst/>
          </a:prstGeom>
        </p:spPr>
      </p:pic>
      <p:pic>
        <p:nvPicPr>
          <p:cNvPr id="5" name="Picture 4"/>
          <p:cNvPicPr>
            <a:picLocks noChangeAspect="1"/>
          </p:cNvPicPr>
          <p:nvPr/>
        </p:nvPicPr>
        <p:blipFill>
          <a:blip r:embed="rId3"/>
          <a:srcRect l="667" t="508" r="21418" b="338"/>
          <a:stretch>
            <a:fillRect/>
          </a:stretch>
        </p:blipFill>
        <p:spPr>
          <a:xfrm>
            <a:off x="689963" y="1474342"/>
            <a:ext cx="10853172" cy="4706334"/>
          </a:xfrm>
          <a:prstGeom prst="rect">
            <a:avLst/>
          </a:prstGeom>
        </p:spPr>
      </p:pic>
    </p:spTree>
    <p:extLst>
      <p:ext uri="{BB962C8B-B14F-4D97-AF65-F5344CB8AC3E}">
        <p14:creationId xmlns:p14="http://schemas.microsoft.com/office/powerpoint/2010/main" val="188111428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663077"/>
            <a:ext cx="10515600" cy="497904"/>
          </a:xfrm>
        </p:spPr>
        <p:txBody>
          <a:bodyPr>
            <a:normAutofit/>
          </a:bodyPr>
          <a:lstStyle/>
          <a:p>
            <a:r>
              <a:rPr lang="en-IN" sz="2400">
                <a:latin typeface="Arial Black" panose="020B0A04020102020204" pitchFamily="34" charset="0"/>
              </a:rPr>
              <a:t>ANALYSIS ON TOTAL GOALS SCORED SEASON WISE</a:t>
            </a:r>
          </a:p>
        </p:txBody>
      </p:sp>
      <p:pic>
        <p:nvPicPr>
          <p:cNvPr id="4" name="Content Placeholder 3"/>
          <p:cNvPicPr>
            <a:picLocks noGrp="1" noChangeAspect="1"/>
          </p:cNvPicPr>
          <p:nvPr>
            <p:ph idx="1"/>
          </p:nvPr>
        </p:nvPicPr>
        <p:blipFill>
          <a:blip r:embed="rId2"/>
          <a:srcRect l="4824" t="29768" r="-106" b="5826"/>
          <a:stretch>
            <a:fillRect/>
          </a:stretch>
        </p:blipFill>
        <p:spPr>
          <a:xfrm>
            <a:off x="679378" y="1335643"/>
            <a:ext cx="10833243" cy="5239820"/>
          </a:xfrm>
          <a:prstGeom prst="rect">
            <a:avLst/>
          </a:prstGeom>
        </p:spPr>
      </p:pic>
    </p:spTree>
    <p:extLst>
      <p:ext uri="{BB962C8B-B14F-4D97-AF65-F5344CB8AC3E}">
        <p14:creationId xmlns:p14="http://schemas.microsoft.com/office/powerpoint/2010/main" val="68406988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514" y="191942"/>
            <a:ext cx="10975369" cy="467082"/>
          </a:xfrm>
        </p:spPr>
        <p:txBody>
          <a:bodyPr>
            <a:normAutofit/>
          </a:bodyPr>
          <a:lstStyle/>
          <a:p>
            <a:r>
              <a:rPr lang="en-IN" sz="2400">
                <a:latin typeface="Arial Black" panose="020B0A04020102020204" pitchFamily="34" charset="0"/>
              </a:rPr>
              <a:t>SEASON-WISE ANALYSIS OF HOME AND WAY GOALS SCORED</a:t>
            </a:r>
          </a:p>
        </p:txBody>
      </p:sp>
      <p:sp>
        <p:nvSpPr>
          <p:cNvPr id="3" name="Content Placeholder 2"/>
          <p:cNvSpPr>
            <a:spLocks noGrp="1"/>
          </p:cNvSpPr>
          <p:nvPr>
            <p:ph idx="1"/>
          </p:nvPr>
        </p:nvSpPr>
        <p:spPr>
          <a:xfrm>
            <a:off x="174661" y="945221"/>
            <a:ext cx="11640620" cy="6051479"/>
          </a:xfrm>
        </p:spPr>
        <p:txBody>
          <a:bodyPr/>
          <a:lstStyle/>
          <a:p>
            <a:endParaRPr lang="en-IN"/>
          </a:p>
        </p:txBody>
      </p:sp>
      <p:pic>
        <p:nvPicPr>
          <p:cNvPr id="4" name="Picture 3"/>
          <p:cNvPicPr>
            <a:picLocks noChangeAspect="1"/>
          </p:cNvPicPr>
          <p:nvPr/>
        </p:nvPicPr>
        <p:blipFill>
          <a:blip r:embed="rId2"/>
          <a:srcRect l="5676" t="28649" b="7409"/>
          <a:stretch>
            <a:fillRect/>
          </a:stretch>
        </p:blipFill>
        <p:spPr>
          <a:xfrm>
            <a:off x="174661" y="732375"/>
            <a:ext cx="11720724" cy="5912779"/>
          </a:xfrm>
          <a:prstGeom prst="rect">
            <a:avLst/>
          </a:prstGeom>
        </p:spPr>
      </p:pic>
    </p:spTree>
    <p:extLst>
      <p:ext uri="{BB962C8B-B14F-4D97-AF65-F5344CB8AC3E}">
        <p14:creationId xmlns:p14="http://schemas.microsoft.com/office/powerpoint/2010/main" val="244602519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305" y="159642"/>
            <a:ext cx="11035302" cy="549275"/>
          </a:xfrm>
        </p:spPr>
        <p:txBody>
          <a:bodyPr>
            <a:normAutofit/>
          </a:bodyPr>
          <a:lstStyle/>
          <a:p>
            <a:r>
              <a:rPr lang="en-IN" sz="2800" b="1">
                <a:latin typeface="Arial Black" panose="020B0A04020102020204" pitchFamily="34" charset="0"/>
              </a:rPr>
              <a:t>MONTH WISE ANALYSIS FOR EACH SEASON</a:t>
            </a:r>
          </a:p>
        </p:txBody>
      </p:sp>
      <p:pic>
        <p:nvPicPr>
          <p:cNvPr id="4" name="Content Placeholder 3"/>
          <p:cNvPicPr>
            <a:picLocks noGrp="1" noChangeAspect="1"/>
          </p:cNvPicPr>
          <p:nvPr>
            <p:ph idx="1"/>
          </p:nvPr>
        </p:nvPicPr>
        <p:blipFill>
          <a:blip r:embed="rId2"/>
          <a:srcRect l="4599" t="56539" r="37339" b="31368"/>
          <a:stretch>
            <a:fillRect/>
          </a:stretch>
        </p:blipFill>
        <p:spPr>
          <a:xfrm>
            <a:off x="369589" y="1022573"/>
            <a:ext cx="10397446" cy="821933"/>
          </a:xfrm>
          <a:prstGeom prst="rect">
            <a:avLst/>
          </a:prstGeom>
        </p:spPr>
      </p:pic>
      <p:pic>
        <p:nvPicPr>
          <p:cNvPr id="5" name="Picture 4"/>
          <p:cNvPicPr>
            <a:picLocks noChangeAspect="1"/>
          </p:cNvPicPr>
          <p:nvPr/>
        </p:nvPicPr>
        <p:blipFill>
          <a:blip r:embed="rId3"/>
          <a:srcRect r="48474" b="-4160"/>
          <a:stretch>
            <a:fillRect/>
          </a:stretch>
        </p:blipFill>
        <p:spPr>
          <a:xfrm>
            <a:off x="264359" y="1844506"/>
            <a:ext cx="11007248" cy="5013494"/>
          </a:xfrm>
          <a:prstGeom prst="rect">
            <a:avLst/>
          </a:prstGeom>
        </p:spPr>
      </p:pic>
    </p:spTree>
    <p:extLst>
      <p:ext uri="{BB962C8B-B14F-4D97-AF65-F5344CB8AC3E}">
        <p14:creationId xmlns:p14="http://schemas.microsoft.com/office/powerpoint/2010/main" val="350222302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642528"/>
            <a:ext cx="10515600" cy="590372"/>
          </a:xfrm>
        </p:spPr>
        <p:txBody>
          <a:bodyPr>
            <a:normAutofit fontScale="90000"/>
          </a:bodyPr>
          <a:lstStyle/>
          <a:p>
            <a:r>
              <a:rPr lang="en-IN" sz="2800">
                <a:latin typeface="Arial Black" panose="020B0A04020102020204" pitchFamily="34" charset="0"/>
              </a:rPr>
              <a:t>HEATMAP OF GOAL DISTRIBUTION BASED ON MONTH</a:t>
            </a:r>
          </a:p>
        </p:txBody>
      </p:sp>
      <p:pic>
        <p:nvPicPr>
          <p:cNvPr id="4" name="Content Placeholder 3"/>
          <p:cNvPicPr>
            <a:picLocks noGrp="1" noChangeAspect="1"/>
          </p:cNvPicPr>
          <p:nvPr>
            <p:ph idx="1"/>
          </p:nvPr>
        </p:nvPicPr>
        <p:blipFill>
          <a:blip r:embed="rId2"/>
          <a:srcRect l="5466" t="29124" r="4836" b="10990"/>
          <a:stretch>
            <a:fillRect/>
          </a:stretch>
        </p:blipFill>
        <p:spPr>
          <a:xfrm>
            <a:off x="643417" y="1232900"/>
            <a:ext cx="10905163" cy="5280915"/>
          </a:xfrm>
          <a:prstGeom prst="rect">
            <a:avLst/>
          </a:prstGeom>
        </p:spPr>
      </p:pic>
    </p:spTree>
    <p:extLst>
      <p:ext uri="{BB962C8B-B14F-4D97-AF65-F5344CB8AC3E}">
        <p14:creationId xmlns:p14="http://schemas.microsoft.com/office/powerpoint/2010/main" val="41259428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500E8A-4CAE-43B9-BCBA-FE019B92BFC6}"/>
              </a:ext>
            </a:extLst>
          </p:cNvPr>
          <p:cNvSpPr>
            <a:spLocks noGrp="1"/>
          </p:cNvSpPr>
          <p:nvPr>
            <p:ph idx="1"/>
          </p:nvPr>
        </p:nvSpPr>
        <p:spPr>
          <a:xfrm>
            <a:off x="397164" y="720436"/>
            <a:ext cx="10873509" cy="5975927"/>
          </a:xfrm>
        </p:spPr>
        <p:txBody>
          <a:bodyPr>
            <a:normAutofit/>
          </a:bodyPr>
          <a:lstStyle/>
          <a:p>
            <a:pPr marL="0" indent="0" algn="l">
              <a:buNone/>
            </a:pPr>
            <a:r>
              <a:rPr lang="en-US" b="0" i="0">
                <a:solidFill>
                  <a:srgbClr val="F1582C"/>
                </a:solidFill>
                <a:effectLst/>
                <a:latin typeface="Barlow" panose="020B0604020202020204" pitchFamily="2" charset="0"/>
              </a:rPr>
              <a:t>Spark SQL + </a:t>
            </a:r>
            <a:r>
              <a:rPr lang="en-US" b="0" i="0" err="1">
                <a:solidFill>
                  <a:srgbClr val="F1582C"/>
                </a:solidFill>
                <a:effectLst/>
                <a:latin typeface="Barlow" panose="020B0604020202020204" pitchFamily="2" charset="0"/>
              </a:rPr>
              <a:t>DataFrames</a:t>
            </a:r>
            <a:endParaRPr lang="en-US" b="0" i="0">
              <a:solidFill>
                <a:srgbClr val="F1582C"/>
              </a:solidFill>
              <a:effectLst/>
              <a:latin typeface="Barlow" panose="020B0604020202020204" pitchFamily="2" charset="0"/>
            </a:endParaRPr>
          </a:p>
          <a:p>
            <a:pPr marL="0" indent="0" algn="l">
              <a:buNone/>
            </a:pPr>
            <a:endParaRPr lang="en-US" b="0" i="0">
              <a:solidFill>
                <a:srgbClr val="F1582C"/>
              </a:solidFill>
              <a:effectLst/>
              <a:latin typeface="Barlow" panose="020B0604020202020204" pitchFamily="2" charset="0"/>
            </a:endParaRPr>
          </a:p>
          <a:p>
            <a:pPr algn="l">
              <a:buFont typeface="Wingdings" panose="05000000000000000000" pitchFamily="2" charset="2"/>
              <a:buChar char="§"/>
            </a:pPr>
            <a:r>
              <a:rPr lang="en-US" sz="2600" i="0">
                <a:solidFill>
                  <a:srgbClr val="333333"/>
                </a:solidFill>
                <a:effectLst/>
                <a:latin typeface="Bahnschrift" panose="020B0502040204020203" pitchFamily="34" charset="0"/>
                <a:cs typeface="Arial" pitchFamily="34" charset="0"/>
              </a:rPr>
              <a:t>Many data scientists, analysts, and general business intelligence users rely on interactive SQL queries for exploring data.</a:t>
            </a:r>
          </a:p>
          <a:p>
            <a:pPr algn="l">
              <a:buFont typeface="Wingdings" panose="05000000000000000000" pitchFamily="2" charset="2"/>
              <a:buChar char="§"/>
            </a:pPr>
            <a:r>
              <a:rPr lang="en-US" sz="2600" i="0">
                <a:solidFill>
                  <a:srgbClr val="333333"/>
                </a:solidFill>
                <a:effectLst/>
                <a:latin typeface="Bahnschrift" panose="020B0502040204020203" pitchFamily="34" charset="0"/>
                <a:cs typeface="Arial" pitchFamily="34" charset="0"/>
              </a:rPr>
              <a:t>Spark SQL is a Spark module for structured data processing.</a:t>
            </a:r>
          </a:p>
          <a:p>
            <a:pPr algn="l">
              <a:buFont typeface="Wingdings" panose="05000000000000000000" pitchFamily="2" charset="2"/>
              <a:buChar char="§"/>
            </a:pPr>
            <a:r>
              <a:rPr lang="en-US" sz="2600" i="0">
                <a:solidFill>
                  <a:srgbClr val="333333"/>
                </a:solidFill>
                <a:effectLst/>
                <a:latin typeface="Bahnschrift" panose="020B0502040204020203" pitchFamily="34" charset="0"/>
                <a:cs typeface="Arial" pitchFamily="34" charset="0"/>
              </a:rPr>
              <a:t>It provides a programming abstraction called DataFrames and can also act as distributed SQL query engine. </a:t>
            </a:r>
          </a:p>
          <a:p>
            <a:pPr algn="l">
              <a:buFont typeface="Wingdings" panose="05000000000000000000" pitchFamily="2" charset="2"/>
              <a:buChar char="§"/>
            </a:pPr>
            <a:r>
              <a:rPr lang="en-US" sz="2600" i="0">
                <a:solidFill>
                  <a:srgbClr val="333333"/>
                </a:solidFill>
                <a:effectLst/>
                <a:latin typeface="Bahnschrift" panose="020B0502040204020203" pitchFamily="34" charset="0"/>
                <a:cs typeface="Arial" pitchFamily="34" charset="0"/>
              </a:rPr>
              <a:t>It enables unmodified Hadoop Hive queries to run up to 100x faster on existing deployments and data.It also provides powerful integration with the rest of the Spark ecosystem (e.g., integrating SQL query processing with machine learning).</a:t>
            </a:r>
          </a:p>
          <a:p>
            <a:pPr marL="0" indent="0">
              <a:buNone/>
            </a:pPr>
            <a:endParaRPr lang="en-IN" b="1">
              <a:latin typeface="Open Sans" panose="020B0606030504020204"/>
            </a:endParaRPr>
          </a:p>
          <a:p>
            <a:pPr marL="0" indent="0">
              <a:buNone/>
            </a:pPr>
            <a:endParaRPr lang="en-IN"/>
          </a:p>
          <a:p>
            <a:pPr marL="0" indent="0">
              <a:buNone/>
            </a:pPr>
            <a:endParaRPr lang="en-IN"/>
          </a:p>
        </p:txBody>
      </p:sp>
    </p:spTree>
    <p:extLst>
      <p:ext uri="{BB962C8B-B14F-4D97-AF65-F5344CB8AC3E}">
        <p14:creationId xmlns:p14="http://schemas.microsoft.com/office/powerpoint/2010/main" val="716502870"/>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285" y="241835"/>
            <a:ext cx="10515600" cy="374614"/>
          </a:xfrm>
        </p:spPr>
        <p:txBody>
          <a:bodyPr>
            <a:noAutofit/>
          </a:bodyPr>
          <a:lstStyle/>
          <a:p>
            <a:r>
              <a:rPr lang="en-IN" sz="2400">
                <a:latin typeface="Arial Black" panose="020B0A04020102020204" pitchFamily="34" charset="0"/>
              </a:rPr>
              <a:t>MATCH WISE ANALYSIS FOR EACH MONTH </a:t>
            </a:r>
          </a:p>
        </p:txBody>
      </p:sp>
      <p:pic>
        <p:nvPicPr>
          <p:cNvPr id="4" name="Content Placeholder 3"/>
          <p:cNvPicPr>
            <a:picLocks noGrp="1" noChangeAspect="1"/>
          </p:cNvPicPr>
          <p:nvPr>
            <p:ph idx="1"/>
          </p:nvPr>
        </p:nvPicPr>
        <p:blipFill>
          <a:blip r:embed="rId2"/>
          <a:srcRect l="4378" t="28178" r="40440" b="61170"/>
          <a:stretch>
            <a:fillRect/>
          </a:stretch>
        </p:blipFill>
        <p:spPr>
          <a:xfrm>
            <a:off x="760285" y="616449"/>
            <a:ext cx="9996758" cy="616449"/>
          </a:xfrm>
          <a:prstGeom prst="rect">
            <a:avLst/>
          </a:prstGeom>
        </p:spPr>
      </p:pic>
      <p:pic>
        <p:nvPicPr>
          <p:cNvPr id="5" name="Picture 4"/>
          <p:cNvPicPr>
            <a:picLocks noChangeAspect="1"/>
          </p:cNvPicPr>
          <p:nvPr/>
        </p:nvPicPr>
        <p:blipFill>
          <a:blip r:embed="rId3"/>
          <a:srcRect l="-5830" t="378" r="58100" b="-309"/>
          <a:stretch>
            <a:fillRect/>
          </a:stretch>
        </p:blipFill>
        <p:spPr>
          <a:xfrm>
            <a:off x="-606292" y="1152204"/>
            <a:ext cx="11774301" cy="5705796"/>
          </a:xfrm>
          <a:prstGeom prst="rect">
            <a:avLst/>
          </a:prstGeom>
        </p:spPr>
      </p:pic>
    </p:spTree>
    <p:extLst>
      <p:ext uri="{BB962C8B-B14F-4D97-AF65-F5344CB8AC3E}">
        <p14:creationId xmlns:p14="http://schemas.microsoft.com/office/powerpoint/2010/main" val="72935455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321" y="272658"/>
            <a:ext cx="11075542" cy="446533"/>
          </a:xfrm>
        </p:spPr>
        <p:txBody>
          <a:bodyPr>
            <a:noAutofit/>
          </a:bodyPr>
          <a:lstStyle/>
          <a:p>
            <a:r>
              <a:rPr lang="en-IN" sz="2800" b="1">
                <a:latin typeface="Arial Black" panose="020B0A04020102020204" pitchFamily="34" charset="0"/>
              </a:rPr>
              <a:t>HEAT MAP OF GOALS PER MATCH BASED ON MONTH</a:t>
            </a:r>
          </a:p>
        </p:txBody>
      </p:sp>
      <p:pic>
        <p:nvPicPr>
          <p:cNvPr id="4" name="Content Placeholder 3"/>
          <p:cNvPicPr>
            <a:picLocks noGrp="1" noChangeAspect="1"/>
          </p:cNvPicPr>
          <p:nvPr>
            <p:ph idx="1"/>
          </p:nvPr>
        </p:nvPicPr>
        <p:blipFill>
          <a:blip r:embed="rId2"/>
          <a:srcRect l="4373" t="34617" r="5353" b="6294"/>
          <a:stretch>
            <a:fillRect/>
          </a:stretch>
        </p:blipFill>
        <p:spPr>
          <a:xfrm>
            <a:off x="349321" y="1263723"/>
            <a:ext cx="10890605" cy="4643919"/>
          </a:xfrm>
          <a:prstGeom prst="rect">
            <a:avLst/>
          </a:prstGeom>
        </p:spPr>
      </p:pic>
    </p:spTree>
    <p:extLst>
      <p:ext uri="{BB962C8B-B14F-4D97-AF65-F5344CB8AC3E}">
        <p14:creationId xmlns:p14="http://schemas.microsoft.com/office/powerpoint/2010/main" val="258032850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956" y="388533"/>
            <a:ext cx="10515600" cy="415711"/>
          </a:xfrm>
        </p:spPr>
        <p:txBody>
          <a:bodyPr>
            <a:noAutofit/>
          </a:bodyPr>
          <a:lstStyle/>
          <a:p>
            <a:r>
              <a:rPr lang="en-IN" sz="3200">
                <a:latin typeface="Arial Black" panose="020B0A04020102020204" pitchFamily="34" charset="0"/>
              </a:rPr>
              <a:t>HOME SHOTS VS AWAY SHOTS</a:t>
            </a:r>
          </a:p>
        </p:txBody>
      </p:sp>
      <p:pic>
        <p:nvPicPr>
          <p:cNvPr id="4" name="Content Placeholder 3"/>
          <p:cNvPicPr>
            <a:picLocks noGrp="1" noChangeAspect="1"/>
          </p:cNvPicPr>
          <p:nvPr>
            <p:ph idx="1"/>
          </p:nvPr>
        </p:nvPicPr>
        <p:blipFill>
          <a:blip r:embed="rId2"/>
          <a:stretch>
            <a:fillRect/>
          </a:stretch>
        </p:blipFill>
        <p:spPr>
          <a:xfrm>
            <a:off x="663539" y="2912786"/>
            <a:ext cx="10515600" cy="3126098"/>
          </a:xfrm>
          <a:prstGeom prst="rect">
            <a:avLst/>
          </a:prstGeom>
        </p:spPr>
      </p:pic>
      <p:pic>
        <p:nvPicPr>
          <p:cNvPr id="5" name="Picture 4"/>
          <p:cNvPicPr>
            <a:picLocks noChangeAspect="1"/>
          </p:cNvPicPr>
          <p:nvPr/>
        </p:nvPicPr>
        <p:blipFill>
          <a:blip r:embed="rId3"/>
          <a:stretch>
            <a:fillRect/>
          </a:stretch>
        </p:blipFill>
        <p:spPr>
          <a:xfrm>
            <a:off x="982038" y="1078786"/>
            <a:ext cx="10107436" cy="1834000"/>
          </a:xfrm>
          <a:prstGeom prst="rect">
            <a:avLst/>
          </a:prstGeom>
        </p:spPr>
      </p:pic>
    </p:spTree>
    <p:extLst>
      <p:ext uri="{BB962C8B-B14F-4D97-AF65-F5344CB8AC3E}">
        <p14:creationId xmlns:p14="http://schemas.microsoft.com/office/powerpoint/2010/main" val="366463868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95163"/>
          </a:xfrm>
        </p:spPr>
        <p:txBody>
          <a:bodyPr>
            <a:noAutofit/>
          </a:bodyPr>
          <a:lstStyle/>
          <a:p>
            <a:r>
              <a:rPr lang="en-IN" sz="3200">
                <a:latin typeface="Arial Black" panose="020B0A04020102020204" pitchFamily="34" charset="0"/>
              </a:rPr>
              <a:t>OVERALL GOALS SCORED - CLUB WISE</a:t>
            </a:r>
          </a:p>
        </p:txBody>
      </p:sp>
      <p:pic>
        <p:nvPicPr>
          <p:cNvPr id="4" name="Content Placeholder 3"/>
          <p:cNvPicPr>
            <a:picLocks noGrp="1" noChangeAspect="1"/>
          </p:cNvPicPr>
          <p:nvPr>
            <p:ph idx="1"/>
          </p:nvPr>
        </p:nvPicPr>
        <p:blipFill>
          <a:blip r:embed="rId2"/>
          <a:stretch>
            <a:fillRect/>
          </a:stretch>
        </p:blipFill>
        <p:spPr>
          <a:xfrm>
            <a:off x="956276" y="872694"/>
            <a:ext cx="9829390" cy="5302073"/>
          </a:xfrm>
          <a:prstGeom prst="rect">
            <a:avLst/>
          </a:prstGeom>
        </p:spPr>
      </p:pic>
    </p:spTree>
    <p:extLst>
      <p:ext uri="{BB962C8B-B14F-4D97-AF65-F5344CB8AC3E}">
        <p14:creationId xmlns:p14="http://schemas.microsoft.com/office/powerpoint/2010/main" val="3048811559"/>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0739"/>
            <a:ext cx="10515600" cy="425986"/>
          </a:xfrm>
        </p:spPr>
        <p:txBody>
          <a:bodyPr>
            <a:noAutofit/>
          </a:bodyPr>
          <a:lstStyle/>
          <a:p>
            <a:r>
              <a:rPr lang="en-IN" sz="2800" b="1">
                <a:latin typeface="Arial Black" panose="020B0A04020102020204" pitchFamily="34" charset="0"/>
              </a:rPr>
              <a:t>SHOT CONVERSION RATE CALCULATION</a:t>
            </a:r>
          </a:p>
        </p:txBody>
      </p:sp>
      <p:pic>
        <p:nvPicPr>
          <p:cNvPr id="4" name="Content Placeholder 3"/>
          <p:cNvPicPr>
            <a:picLocks noGrp="1" noChangeAspect="1"/>
          </p:cNvPicPr>
          <p:nvPr>
            <p:ph idx="1"/>
          </p:nvPr>
        </p:nvPicPr>
        <p:blipFill>
          <a:blip r:embed="rId2"/>
          <a:stretch>
            <a:fillRect/>
          </a:stretch>
        </p:blipFill>
        <p:spPr>
          <a:xfrm>
            <a:off x="6823951" y="626725"/>
            <a:ext cx="5001603" cy="5845994"/>
          </a:xfrm>
          <a:prstGeom prst="rect">
            <a:avLst/>
          </a:prstGeom>
        </p:spPr>
      </p:pic>
      <p:pic>
        <p:nvPicPr>
          <p:cNvPr id="5" name="Picture 4"/>
          <p:cNvPicPr>
            <a:picLocks noChangeAspect="1"/>
          </p:cNvPicPr>
          <p:nvPr/>
        </p:nvPicPr>
        <p:blipFill>
          <a:blip r:embed="rId3"/>
          <a:stretch>
            <a:fillRect/>
          </a:stretch>
        </p:blipFill>
        <p:spPr>
          <a:xfrm>
            <a:off x="202567" y="2181001"/>
            <a:ext cx="6621384" cy="2154694"/>
          </a:xfrm>
          <a:prstGeom prst="rect">
            <a:avLst/>
          </a:prstGeom>
        </p:spPr>
      </p:pic>
    </p:spTree>
    <p:extLst>
      <p:ext uri="{BB962C8B-B14F-4D97-AF65-F5344CB8AC3E}">
        <p14:creationId xmlns:p14="http://schemas.microsoft.com/office/powerpoint/2010/main" val="244667401"/>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205" t="1774" r="2070" b="2976"/>
          <a:stretch>
            <a:fillRect/>
          </a:stretch>
        </p:blipFill>
        <p:spPr>
          <a:xfrm>
            <a:off x="567645" y="955498"/>
            <a:ext cx="10459091" cy="5445304"/>
          </a:xfrm>
          <a:prstGeom prst="rect">
            <a:avLst/>
          </a:prstGeom>
        </p:spPr>
      </p:pic>
      <p:sp>
        <p:nvSpPr>
          <p:cNvPr id="5" name="TextBox 4"/>
          <p:cNvSpPr txBox="1"/>
          <p:nvPr/>
        </p:nvSpPr>
        <p:spPr>
          <a:xfrm>
            <a:off x="1089060" y="287676"/>
            <a:ext cx="7695344"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a:latin typeface="Arial Black" panose="020B0A04020102020204" pitchFamily="34" charset="0"/>
              </a:rPr>
              <a:t>SHOT CONVERSION RATE GRAPH</a:t>
            </a:r>
          </a:p>
        </p:txBody>
      </p:sp>
    </p:spTree>
    <p:extLst>
      <p:ext uri="{BB962C8B-B14F-4D97-AF65-F5344CB8AC3E}">
        <p14:creationId xmlns:p14="http://schemas.microsoft.com/office/powerpoint/2010/main" val="12761612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931"/>
            <a:ext cx="10515600" cy="549275"/>
          </a:xfrm>
        </p:spPr>
        <p:txBody>
          <a:bodyPr>
            <a:normAutofit/>
          </a:bodyPr>
          <a:lstStyle/>
          <a:p>
            <a:r>
              <a:rPr lang="en-IN" sz="2800" b="1">
                <a:latin typeface="Arial Black" panose="020B0A04020102020204" pitchFamily="34" charset="0"/>
              </a:rPr>
              <a:t>HOME WIN % CLUB WISE</a:t>
            </a:r>
          </a:p>
        </p:txBody>
      </p:sp>
      <p:pic>
        <p:nvPicPr>
          <p:cNvPr id="6" name="Content Placeholder 5"/>
          <p:cNvPicPr>
            <a:picLocks noGrp="1" noChangeAspect="1"/>
          </p:cNvPicPr>
          <p:nvPr>
            <p:ph idx="1"/>
          </p:nvPr>
        </p:nvPicPr>
        <p:blipFill>
          <a:blip r:embed="rId2"/>
          <a:stretch>
            <a:fillRect/>
          </a:stretch>
        </p:blipFill>
        <p:spPr>
          <a:xfrm>
            <a:off x="1094161" y="1099335"/>
            <a:ext cx="4184069" cy="4748855"/>
          </a:xfrm>
          <a:prstGeom prst="rect">
            <a:avLst/>
          </a:prstGeom>
        </p:spPr>
      </p:pic>
      <p:sp>
        <p:nvSpPr>
          <p:cNvPr id="8" name="TextBox 7"/>
          <p:cNvSpPr txBox="1"/>
          <p:nvPr/>
        </p:nvSpPr>
        <p:spPr>
          <a:xfrm>
            <a:off x="5278230" y="2311686"/>
            <a:ext cx="4993240" cy="206210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a:t>Home win percentage is calculated for each club by grouping the FTR(Full time Result) by ‘HomeTeam’</a:t>
            </a:r>
          </a:p>
        </p:txBody>
      </p:sp>
    </p:spTree>
    <p:extLst>
      <p:ext uri="{BB962C8B-B14F-4D97-AF65-F5344CB8AC3E}">
        <p14:creationId xmlns:p14="http://schemas.microsoft.com/office/powerpoint/2010/main" val="263765860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2312" y="365125"/>
            <a:ext cx="10515600" cy="580098"/>
          </a:xfrm>
        </p:spPr>
        <p:txBody>
          <a:bodyPr>
            <a:normAutofit/>
          </a:bodyPr>
          <a:lstStyle/>
          <a:p>
            <a:r>
              <a:rPr lang="en-IN" sz="2800" b="1">
                <a:latin typeface="Arial Black" panose="020B0A04020102020204" pitchFamily="34" charset="0"/>
              </a:rPr>
              <a:t>HOME GROUND WIN %</a:t>
            </a:r>
          </a:p>
        </p:txBody>
      </p:sp>
      <p:pic>
        <p:nvPicPr>
          <p:cNvPr id="4" name="Content Placeholder 3"/>
          <p:cNvPicPr>
            <a:picLocks noGrp="1" noChangeAspect="1"/>
          </p:cNvPicPr>
          <p:nvPr>
            <p:ph idx="1"/>
          </p:nvPr>
        </p:nvPicPr>
        <p:blipFill>
          <a:blip r:embed="rId2"/>
          <a:srcRect t="4054" r="3277" b="1868"/>
          <a:stretch>
            <a:fillRect/>
          </a:stretch>
        </p:blipFill>
        <p:spPr>
          <a:xfrm>
            <a:off x="1149944" y="1068512"/>
            <a:ext cx="9391341" cy="5138209"/>
          </a:xfrm>
          <a:prstGeom prst="rect">
            <a:avLst/>
          </a:prstGeom>
        </p:spPr>
      </p:pic>
    </p:spTree>
    <p:extLst>
      <p:ext uri="{BB962C8B-B14F-4D97-AF65-F5344CB8AC3E}">
        <p14:creationId xmlns:p14="http://schemas.microsoft.com/office/powerpoint/2010/main" val="1802747519"/>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2584" y="339047"/>
            <a:ext cx="10052407" cy="431514"/>
          </a:xfrm>
        </p:spPr>
        <p:txBody>
          <a:bodyPr>
            <a:normAutofit fontScale="90000"/>
          </a:bodyPr>
          <a:lstStyle/>
          <a:p>
            <a:r>
              <a:rPr lang="en-IN" sz="3200">
                <a:latin typeface="Arial Black" panose="020B0A04020102020204" pitchFamily="34" charset="0"/>
              </a:rPr>
              <a:t>RED CARDS ISSUED BY REFEREES</a:t>
            </a:r>
          </a:p>
        </p:txBody>
      </p:sp>
      <p:pic>
        <p:nvPicPr>
          <p:cNvPr id="4" name="Content Placeholder 3"/>
          <p:cNvPicPr>
            <a:picLocks noGrp="1" noChangeAspect="1"/>
          </p:cNvPicPr>
          <p:nvPr>
            <p:ph idx="1"/>
          </p:nvPr>
        </p:nvPicPr>
        <p:blipFill>
          <a:blip r:embed="rId2"/>
          <a:srcRect l="2764" t="3711" r="3189" b="44"/>
          <a:stretch>
            <a:fillRect/>
          </a:stretch>
        </p:blipFill>
        <p:spPr>
          <a:xfrm>
            <a:off x="653262" y="863028"/>
            <a:ext cx="10401729" cy="5418388"/>
          </a:xfrm>
          <a:prstGeom prst="rect">
            <a:avLst/>
          </a:prstGeom>
        </p:spPr>
      </p:pic>
    </p:spTree>
    <p:extLst>
      <p:ext uri="{BB962C8B-B14F-4D97-AF65-F5344CB8AC3E}">
        <p14:creationId xmlns:p14="http://schemas.microsoft.com/office/powerpoint/2010/main" val="366259491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b="13653"/>
          <a:stretch>
            <a:fillRect/>
          </a:stretch>
        </p:blipFill>
        <p:spPr>
          <a:xfrm>
            <a:off x="704636" y="1058237"/>
            <a:ext cx="10782728" cy="5013789"/>
          </a:xfrm>
          <a:prstGeom prst="rect">
            <a:avLst/>
          </a:prstGeom>
        </p:spPr>
      </p:pic>
    </p:spTree>
    <p:extLst>
      <p:ext uri="{BB962C8B-B14F-4D97-AF65-F5344CB8AC3E}">
        <p14:creationId xmlns:p14="http://schemas.microsoft.com/office/powerpoint/2010/main" val="62607659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08AE43-36EB-4E3B-990F-4F061B3E6B9C}"/>
              </a:ext>
            </a:extLst>
          </p:cNvPr>
          <p:cNvSpPr>
            <a:spLocks noGrp="1"/>
          </p:cNvSpPr>
          <p:nvPr>
            <p:ph idx="1"/>
          </p:nvPr>
        </p:nvSpPr>
        <p:spPr>
          <a:xfrm>
            <a:off x="838200" y="200025"/>
            <a:ext cx="10515600" cy="5976938"/>
          </a:xfrm>
        </p:spPr>
        <p:txBody>
          <a:bodyPr>
            <a:normAutofit/>
          </a:bodyPr>
          <a:lstStyle/>
          <a:p>
            <a:pPr algn="l"/>
            <a:r>
              <a:rPr lang="en-US" b="0" i="0" err="1">
                <a:solidFill>
                  <a:srgbClr val="F1582C"/>
                </a:solidFill>
                <a:effectLst/>
                <a:latin typeface="Barlow" panose="020B0604020202020204" pitchFamily="2" charset="0"/>
              </a:rPr>
              <a:t>MLlib</a:t>
            </a:r>
            <a:endParaRPr lang="en-US" b="0" i="0">
              <a:solidFill>
                <a:srgbClr val="F1582C"/>
              </a:solidFill>
              <a:effectLst/>
              <a:latin typeface="Barlow" panose="020B0604020202020204" pitchFamily="2" charset="0"/>
            </a:endParaRPr>
          </a:p>
          <a:p>
            <a:pPr algn="l">
              <a:buFont typeface="Wingdings" panose="05000000000000000000" pitchFamily="2" charset="2"/>
              <a:buChar char="§"/>
            </a:pPr>
            <a:r>
              <a:rPr lang="en-US" sz="2400" b="0" i="0">
                <a:solidFill>
                  <a:srgbClr val="333333"/>
                </a:solidFill>
                <a:effectLst/>
                <a:latin typeface="Bahnschrift" panose="020B0502040204020203" pitchFamily="34" charset="0"/>
              </a:rPr>
              <a:t>Machine learning has quickly emerged as a critical piece in mining Big Data for actionable insights.</a:t>
            </a:r>
          </a:p>
          <a:p>
            <a:pPr algn="l">
              <a:buFont typeface="Wingdings" panose="05000000000000000000" pitchFamily="2" charset="2"/>
              <a:buChar char="§"/>
            </a:pPr>
            <a:r>
              <a:rPr lang="en-US" sz="2400" b="0" i="0">
                <a:solidFill>
                  <a:srgbClr val="333333"/>
                </a:solidFill>
                <a:effectLst/>
                <a:latin typeface="Bahnschrift" panose="020B0502040204020203" pitchFamily="34" charset="0"/>
              </a:rPr>
              <a:t> Built on top of Spark, MLlib is a scalable machine learning library that delivers both high-quality algorithms (e.g., multiple iterations to increase accuracy) and blazing speed (up to 100x faster than MapReduce). </a:t>
            </a:r>
          </a:p>
          <a:p>
            <a:pPr algn="l">
              <a:buFont typeface="Wingdings" panose="05000000000000000000" pitchFamily="2" charset="2"/>
              <a:buChar char="§"/>
            </a:pPr>
            <a:r>
              <a:rPr lang="en-US" sz="2400" b="0" i="0">
                <a:solidFill>
                  <a:srgbClr val="333333"/>
                </a:solidFill>
                <a:effectLst/>
                <a:latin typeface="Bahnschrift" panose="020B0502040204020203" pitchFamily="34" charset="0"/>
              </a:rPr>
              <a:t>The library is usable in Java, Scala, and Python as part of Spark applications, so that you can include it in complete workflows.</a:t>
            </a:r>
          </a:p>
          <a:p>
            <a:pPr marL="0" indent="0" algn="l">
              <a:buNone/>
            </a:pPr>
            <a:endParaRPr lang="en-US" sz="2400" b="0" i="0">
              <a:solidFill>
                <a:srgbClr val="333333"/>
              </a:solidFill>
              <a:effectLst/>
              <a:latin typeface="Bahnschrift" panose="020B0502040204020203" pitchFamily="34" charset="0"/>
            </a:endParaRPr>
          </a:p>
          <a:p>
            <a:pPr algn="l"/>
            <a:r>
              <a:rPr lang="en-US" b="0" i="0" err="1">
                <a:solidFill>
                  <a:srgbClr val="F1582C"/>
                </a:solidFill>
                <a:effectLst/>
                <a:latin typeface="Barlow" panose="020B0604020202020204" pitchFamily="2" charset="0"/>
              </a:rPr>
              <a:t>GraphX</a:t>
            </a:r>
            <a:endParaRPr lang="en-US" b="0" i="0">
              <a:solidFill>
                <a:srgbClr val="F1582C"/>
              </a:solidFill>
              <a:effectLst/>
              <a:latin typeface="Barlow" panose="020B0604020202020204" pitchFamily="2" charset="0"/>
            </a:endParaRPr>
          </a:p>
          <a:p>
            <a:pPr algn="l">
              <a:buFont typeface="Wingdings" panose="05000000000000000000" pitchFamily="2" charset="2"/>
              <a:buChar char="§"/>
            </a:pPr>
            <a:r>
              <a:rPr lang="en-US" sz="2400" b="0" i="0" err="1">
                <a:solidFill>
                  <a:srgbClr val="333333"/>
                </a:solidFill>
                <a:effectLst/>
                <a:latin typeface="Bahnschrift" panose="020B0502040204020203" pitchFamily="34" charset="0"/>
              </a:rPr>
              <a:t>GraphX is a graph computation engine built on top of Spark that enables users to interactively build, transform and reason about graph structured data at scale. It comes complete with a library of common algorithms.</a:t>
            </a:r>
          </a:p>
          <a:p>
            <a:pPr marL="0" indent="0" algn="l">
              <a:buNone/>
            </a:pPr>
            <a:endParaRPr lang="en-US" b="0" i="0">
              <a:solidFill>
                <a:srgbClr val="333333"/>
              </a:solidFill>
              <a:effectLst/>
              <a:latin typeface="Barlow" panose="020B0604020202020204" pitchFamily="2" charset="0"/>
            </a:endParaRPr>
          </a:p>
          <a:p>
            <a:pPr marL="0" indent="0">
              <a:buNone/>
            </a:pPr>
            <a:endParaRPr lang="en-IN"/>
          </a:p>
        </p:txBody>
      </p:sp>
    </p:spTree>
    <p:extLst>
      <p:ext uri="{BB962C8B-B14F-4D97-AF65-F5344CB8AC3E}">
        <p14:creationId xmlns:p14="http://schemas.microsoft.com/office/powerpoint/2010/main" val="1390846117"/>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604" y="657545"/>
            <a:ext cx="9672263" cy="82193"/>
          </a:xfrm>
        </p:spPr>
        <p:txBody>
          <a:bodyPr>
            <a:noAutofit/>
          </a:bodyPr>
          <a:lstStyle/>
          <a:p>
            <a:r>
              <a:rPr lang="en-IN" sz="2400" b="1">
                <a:latin typeface="Arial Black" panose="020B0A04020102020204" pitchFamily="34" charset="0"/>
              </a:rPr>
              <a:t>CREATING FEATURE TABLES TO TRAIN THE ML MODEL</a:t>
            </a:r>
          </a:p>
        </p:txBody>
      </p:sp>
      <p:sp>
        <p:nvSpPr>
          <p:cNvPr id="3" name="Content Placeholder 2"/>
          <p:cNvSpPr>
            <a:spLocks noGrp="1"/>
          </p:cNvSpPr>
          <p:nvPr>
            <p:ph idx="1"/>
          </p:nvPr>
        </p:nvSpPr>
        <p:spPr>
          <a:xfrm>
            <a:off x="478604" y="914400"/>
            <a:ext cx="10875196" cy="5262563"/>
          </a:xfrm>
        </p:spPr>
        <p:txBody>
          <a:bodyPr/>
          <a:lstStyle/>
          <a:p>
            <a:pPr marL="0" indent="0">
              <a:buNone/>
            </a:pPr>
            <a:r>
              <a:rPr lang="en-IN"/>
              <a:t>The newly created feature table consists of attributes like </a:t>
            </a:r>
          </a:p>
          <a:p>
            <a:pPr marL="0" indent="0">
              <a:buNone/>
            </a:pPr>
            <a:r>
              <a:rPr lang="en-IN" sz="2400">
                <a:solidFill>
                  <a:srgbClr val="FF0000"/>
                </a:solidFill>
              </a:rPr>
              <a:t>HGS-Home Goal Scored</a:t>
            </a:r>
          </a:p>
          <a:p>
            <a:pPr marL="0" indent="0">
              <a:buNone/>
            </a:pPr>
            <a:r>
              <a:rPr lang="en-IN" sz="2400">
                <a:solidFill>
                  <a:srgbClr val="FF0000"/>
                </a:solidFill>
              </a:rPr>
              <a:t>AGS-Away Goal Scored</a:t>
            </a:r>
          </a:p>
          <a:p>
            <a:pPr marL="0" indent="0">
              <a:buNone/>
            </a:pPr>
            <a:r>
              <a:rPr lang="en-IN" sz="2400">
                <a:solidFill>
                  <a:srgbClr val="FF0000"/>
                </a:solidFill>
              </a:rPr>
              <a:t>HAS-Home Attacking Strength</a:t>
            </a:r>
          </a:p>
          <a:p>
            <a:pPr marL="0" indent="0">
              <a:buNone/>
            </a:pPr>
            <a:r>
              <a:rPr lang="en-IN" sz="2400">
                <a:solidFill>
                  <a:srgbClr val="FF0000"/>
                </a:solidFill>
              </a:rPr>
              <a:t>AAS-Away Attacking Strength</a:t>
            </a:r>
          </a:p>
          <a:p>
            <a:pPr marL="0" indent="0">
              <a:buNone/>
            </a:pPr>
            <a:r>
              <a:rPr lang="en-IN" sz="2400">
                <a:solidFill>
                  <a:srgbClr val="FF0000"/>
                </a:solidFill>
              </a:rPr>
              <a:t>HGC-Home Goal Conceded</a:t>
            </a:r>
          </a:p>
          <a:p>
            <a:pPr marL="0" indent="0">
              <a:buNone/>
            </a:pPr>
            <a:r>
              <a:rPr lang="en-IN" sz="2400">
                <a:solidFill>
                  <a:srgbClr val="FF0000"/>
                </a:solidFill>
              </a:rPr>
              <a:t>AGC-Away Goal Conceded</a:t>
            </a:r>
          </a:p>
          <a:p>
            <a:pPr marL="0" indent="0">
              <a:buNone/>
            </a:pPr>
            <a:r>
              <a:rPr lang="en-IN" sz="2400">
                <a:solidFill>
                  <a:srgbClr val="FF0000"/>
                </a:solidFill>
              </a:rPr>
              <a:t>HDS-Home Defence Strength</a:t>
            </a:r>
          </a:p>
          <a:p>
            <a:pPr marL="0" indent="0">
              <a:buNone/>
            </a:pPr>
            <a:r>
              <a:rPr lang="en-IN" sz="2400">
                <a:solidFill>
                  <a:srgbClr val="FF0000"/>
                </a:solidFill>
              </a:rPr>
              <a:t>ADS-Away Defensive Strength</a:t>
            </a:r>
          </a:p>
        </p:txBody>
      </p:sp>
    </p:spTree>
    <p:extLst>
      <p:ext uri="{BB962C8B-B14F-4D97-AF65-F5344CB8AC3E}">
        <p14:creationId xmlns:p14="http://schemas.microsoft.com/office/powerpoint/2010/main" val="139228414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3879" t="34493" r="50919" b="10431"/>
          <a:stretch>
            <a:fillRect/>
          </a:stretch>
        </p:blipFill>
        <p:spPr>
          <a:xfrm>
            <a:off x="838200" y="873302"/>
            <a:ext cx="10124326" cy="4911047"/>
          </a:xfrm>
          <a:prstGeom prst="rect">
            <a:avLst/>
          </a:prstGeom>
        </p:spPr>
      </p:pic>
    </p:spTree>
    <p:extLst>
      <p:ext uri="{BB962C8B-B14F-4D97-AF65-F5344CB8AC3E}">
        <p14:creationId xmlns:p14="http://schemas.microsoft.com/office/powerpoint/2010/main" val="11751427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10920"/>
          </a:xfrm>
        </p:spPr>
        <p:txBody>
          <a:bodyPr>
            <a:normAutofit/>
          </a:bodyPr>
          <a:lstStyle/>
          <a:p>
            <a:r>
              <a:rPr lang="en-IN" sz="2800" b="1">
                <a:latin typeface="Arial Black" panose="020B0A04020102020204" pitchFamily="34" charset="0"/>
              </a:rPr>
              <a:t>GENERATED TRAINING SET #1</a:t>
            </a:r>
          </a:p>
        </p:txBody>
      </p:sp>
      <p:pic>
        <p:nvPicPr>
          <p:cNvPr id="6" name="Content Placeholder 5"/>
          <p:cNvPicPr>
            <a:picLocks noGrp="1" noChangeAspect="1"/>
          </p:cNvPicPr>
          <p:nvPr>
            <p:ph idx="1"/>
          </p:nvPr>
        </p:nvPicPr>
        <p:blipFill>
          <a:blip r:embed="rId2"/>
          <a:srcRect t="664" r="52458"/>
          <a:stretch>
            <a:fillRect/>
          </a:stretch>
        </p:blipFill>
        <p:spPr>
          <a:xfrm>
            <a:off x="1695237" y="1209363"/>
            <a:ext cx="8260422" cy="5051250"/>
          </a:xfrm>
          <a:prstGeom prst="rect">
            <a:avLst/>
          </a:prstGeom>
        </p:spPr>
      </p:pic>
    </p:spTree>
    <p:extLst>
      <p:ext uri="{BB962C8B-B14F-4D97-AF65-F5344CB8AC3E}">
        <p14:creationId xmlns:p14="http://schemas.microsoft.com/office/powerpoint/2010/main" val="245812331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72565"/>
          </a:xfrm>
        </p:spPr>
        <p:txBody>
          <a:bodyPr>
            <a:normAutofit/>
          </a:bodyPr>
          <a:lstStyle/>
          <a:p>
            <a:r>
              <a:rPr lang="en-IN" sz="2800" b="1">
                <a:latin typeface="Arial Black" panose="020B0A04020102020204" pitchFamily="34" charset="0"/>
              </a:rPr>
              <a:t>MERGING THE DATAFRAMES- TRAINING SET #2</a:t>
            </a:r>
          </a:p>
        </p:txBody>
      </p:sp>
      <p:pic>
        <p:nvPicPr>
          <p:cNvPr id="4" name="Content Placeholder 3"/>
          <p:cNvPicPr>
            <a:picLocks noGrp="1" noChangeAspect="1"/>
          </p:cNvPicPr>
          <p:nvPr>
            <p:ph idx="1"/>
          </p:nvPr>
        </p:nvPicPr>
        <p:blipFill>
          <a:blip r:embed="rId2"/>
          <a:srcRect t="-194" r="39900" b="46330"/>
          <a:stretch>
            <a:fillRect/>
          </a:stretch>
        </p:blipFill>
        <p:spPr>
          <a:xfrm>
            <a:off x="1112906" y="1263722"/>
            <a:ext cx="9613314" cy="4417887"/>
          </a:xfrm>
          <a:prstGeom prst="rect">
            <a:avLst/>
          </a:prstGeom>
        </p:spPr>
      </p:pic>
    </p:spTree>
    <p:extLst>
      <p:ext uri="{BB962C8B-B14F-4D97-AF65-F5344CB8AC3E}">
        <p14:creationId xmlns:p14="http://schemas.microsoft.com/office/powerpoint/2010/main" val="61570152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443" y="97997"/>
            <a:ext cx="10515600" cy="528727"/>
          </a:xfrm>
        </p:spPr>
        <p:txBody>
          <a:bodyPr>
            <a:noAutofit/>
          </a:bodyPr>
          <a:lstStyle/>
          <a:p>
            <a:r>
              <a:rPr lang="en-IN" sz="2800" b="1">
                <a:latin typeface="Arial Black" panose="020B0A04020102020204" pitchFamily="34" charset="0"/>
              </a:rPr>
              <a:t>TRAINING THE MODEL </a:t>
            </a:r>
          </a:p>
        </p:txBody>
      </p:sp>
      <p:pic>
        <p:nvPicPr>
          <p:cNvPr id="4" name="Content Placeholder 3"/>
          <p:cNvPicPr>
            <a:picLocks noGrp="1" noChangeAspect="1"/>
          </p:cNvPicPr>
          <p:nvPr>
            <p:ph idx="1"/>
          </p:nvPr>
        </p:nvPicPr>
        <p:blipFill>
          <a:blip r:embed="rId2"/>
          <a:srcRect l="7064" t="31733" r="42967" b="8082"/>
          <a:stretch>
            <a:fillRect/>
          </a:stretch>
        </p:blipFill>
        <p:spPr>
          <a:xfrm>
            <a:off x="463192" y="3174713"/>
            <a:ext cx="4428163" cy="3000055"/>
          </a:xfrm>
          <a:prstGeom prst="rect">
            <a:avLst/>
          </a:prstGeom>
        </p:spPr>
      </p:pic>
      <p:sp>
        <p:nvSpPr>
          <p:cNvPr id="6" name="TextBox 5"/>
          <p:cNvSpPr txBox="1"/>
          <p:nvPr/>
        </p:nvSpPr>
        <p:spPr>
          <a:xfrm>
            <a:off x="858749" y="626724"/>
            <a:ext cx="8630292" cy="23083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a:t>The training set #1 and training set #2 are trained with 3 different algorithms:</a:t>
            </a:r>
          </a:p>
          <a:p>
            <a:endParaRPr lang="en-IN" sz="2400"/>
          </a:p>
          <a:p>
            <a:r>
              <a:rPr lang="en-IN" sz="2400"/>
              <a:t>1)Naïve Bayes</a:t>
            </a:r>
          </a:p>
          <a:p>
            <a:r>
              <a:rPr lang="en-IN" sz="2400"/>
              <a:t>2)SVM</a:t>
            </a:r>
          </a:p>
          <a:p>
            <a:r>
              <a:rPr lang="en-IN" sz="2400"/>
              <a:t>3)Logistic Regression</a:t>
            </a:r>
          </a:p>
        </p:txBody>
      </p:sp>
      <p:pic>
        <p:nvPicPr>
          <p:cNvPr id="7" name="Content Placeholder 3"/>
          <p:cNvPicPr>
            <a:picLocks noChangeAspect="1"/>
          </p:cNvPicPr>
          <p:nvPr/>
        </p:nvPicPr>
        <p:blipFill>
          <a:blip r:embed="rId3"/>
          <a:srcRect l="4400" t="38560" r="27466" b="9259"/>
          <a:stretch>
            <a:fillRect/>
          </a:stretch>
        </p:blipFill>
        <p:spPr>
          <a:xfrm>
            <a:off x="5415337" y="3128479"/>
            <a:ext cx="6081446" cy="3092522"/>
          </a:xfrm>
          <a:prstGeom prst="rect">
            <a:avLst/>
          </a:prstGeom>
        </p:spPr>
      </p:pic>
    </p:spTree>
    <p:extLst>
      <p:ext uri="{BB962C8B-B14F-4D97-AF65-F5344CB8AC3E}">
        <p14:creationId xmlns:p14="http://schemas.microsoft.com/office/powerpoint/2010/main" val="4213128052"/>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694" y="53785"/>
            <a:ext cx="10515600" cy="600646"/>
          </a:xfrm>
        </p:spPr>
        <p:txBody>
          <a:bodyPr>
            <a:normAutofit/>
          </a:bodyPr>
          <a:lstStyle/>
          <a:p>
            <a:r>
              <a:rPr lang="en-IN" sz="3200" b="1">
                <a:latin typeface="Arial Black" panose="020B0A04020102020204" pitchFamily="34" charset="0"/>
              </a:rPr>
              <a:t>ACCURACY</a:t>
            </a:r>
          </a:p>
        </p:txBody>
      </p:sp>
      <p:sp>
        <p:nvSpPr>
          <p:cNvPr id="5" name="Content Placeholder 4"/>
          <p:cNvSpPr>
            <a:spLocks noGrp="1"/>
          </p:cNvSpPr>
          <p:nvPr>
            <p:ph idx="1"/>
          </p:nvPr>
        </p:nvSpPr>
        <p:spPr>
          <a:xfrm>
            <a:off x="525694" y="554804"/>
            <a:ext cx="10515600" cy="6688477"/>
          </a:xfrm>
        </p:spPr>
        <p:txBody>
          <a:bodyPr/>
          <a:lstStyle/>
          <a:p>
            <a:pPr marL="0" indent="0">
              <a:buNone/>
            </a:pPr>
            <a:r>
              <a:rPr lang="en-IN"/>
              <a:t>                     </a:t>
            </a:r>
            <a:r>
              <a:rPr lang="en-IN">
                <a:solidFill>
                  <a:srgbClr val="FF0000"/>
                </a:solidFill>
              </a:rPr>
              <a:t>TRAINING SET #1                TRAINING SET #2</a:t>
            </a:r>
          </a:p>
        </p:txBody>
      </p:sp>
      <p:pic>
        <p:nvPicPr>
          <p:cNvPr id="6" name="Picture 5"/>
          <p:cNvPicPr>
            <a:picLocks noChangeAspect="1"/>
          </p:cNvPicPr>
          <p:nvPr/>
        </p:nvPicPr>
        <p:blipFill>
          <a:blip r:embed="rId2"/>
          <a:srcRect l="7605" t="30399" r="30600" b="23106"/>
          <a:stretch>
            <a:fillRect/>
          </a:stretch>
        </p:blipFill>
        <p:spPr>
          <a:xfrm>
            <a:off x="1745750" y="950359"/>
            <a:ext cx="7828908" cy="3313417"/>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939201475"/>
              </p:ext>
            </p:extLst>
          </p:nvPr>
        </p:nvGraphicFramePr>
        <p:xfrm>
          <a:off x="1745750" y="4374769"/>
          <a:ext cx="8128000" cy="1112520"/>
        </p:xfrm>
        <a:graphic>
          <a:graphicData uri="http://schemas.openxmlformats.org/drawingml/2006/table">
            <a:tbl>
              <a:tblPr firstRow="1" bandRow="1">
                <a:tableStyleId>{00A15C55-8517-42AA-B614-E9B94910E393}</a:tableStyleId>
              </a:tblPr>
              <a:tblGrid>
                <a:gridCol w="2032000">
                  <a:extLst>
                    <a:ext uri="{9D8B030D-6E8A-4147-A177-3AD203B41FA5}">
                      <a16:colId xmlns:a16="http://schemas.microsoft.com/office/drawing/2014/main" val="611747863"/>
                    </a:ext>
                  </a:extLst>
                </a:gridCol>
                <a:gridCol w="2032000">
                  <a:extLst>
                    <a:ext uri="{9D8B030D-6E8A-4147-A177-3AD203B41FA5}">
                      <a16:colId xmlns:a16="http://schemas.microsoft.com/office/drawing/2014/main" val="2226314305"/>
                    </a:ext>
                  </a:extLst>
                </a:gridCol>
                <a:gridCol w="1747463">
                  <a:extLst>
                    <a:ext uri="{9D8B030D-6E8A-4147-A177-3AD203B41FA5}">
                      <a16:colId xmlns:a16="http://schemas.microsoft.com/office/drawing/2014/main" val="1690050473"/>
                    </a:ext>
                  </a:extLst>
                </a:gridCol>
                <a:gridCol w="2316537">
                  <a:extLst>
                    <a:ext uri="{9D8B030D-6E8A-4147-A177-3AD203B41FA5}">
                      <a16:colId xmlns:a16="http://schemas.microsoft.com/office/drawing/2014/main" val="1826959533"/>
                    </a:ext>
                  </a:extLst>
                </a:gridCol>
              </a:tblGrid>
              <a:tr h="370840">
                <a:tc>
                  <a:txBody>
                    <a:bodyPr/>
                    <a:lstStyle/>
                    <a:p>
                      <a:r>
                        <a:rPr lang="en-IN"/>
                        <a:t>TRAINING</a:t>
                      </a:r>
                      <a:r>
                        <a:rPr lang="en-IN" baseline="0"/>
                        <a:t> SET</a:t>
                      </a:r>
                      <a:endParaRPr lang="en-IN"/>
                    </a:p>
                  </a:txBody>
                  <a:tcPr/>
                </a:tc>
                <a:tc>
                  <a:txBody>
                    <a:bodyPr/>
                    <a:lstStyle/>
                    <a:p>
                      <a:r>
                        <a:rPr lang="en-IN"/>
                        <a:t>NAÏVE BAYES</a:t>
                      </a:r>
                    </a:p>
                  </a:txBody>
                  <a:tcPr/>
                </a:tc>
                <a:tc>
                  <a:txBody>
                    <a:bodyPr/>
                    <a:lstStyle/>
                    <a:p>
                      <a:r>
                        <a:rPr lang="en-IN"/>
                        <a:t>SVM</a:t>
                      </a:r>
                    </a:p>
                  </a:txBody>
                  <a:tcPr/>
                </a:tc>
                <a:tc>
                  <a:txBody>
                    <a:bodyPr/>
                    <a:lstStyle/>
                    <a:p>
                      <a:r>
                        <a:rPr lang="en-IN"/>
                        <a:t>LOGISTIC REGRESSION</a:t>
                      </a:r>
                    </a:p>
                  </a:txBody>
                  <a:tcPr/>
                </a:tc>
                <a:extLst>
                  <a:ext uri="{0D108BD9-81ED-4DB2-BD59-A6C34878D82A}">
                    <a16:rowId xmlns:a16="http://schemas.microsoft.com/office/drawing/2014/main" val="263713957"/>
                  </a:ext>
                </a:extLst>
              </a:tr>
              <a:tr h="370840">
                <a:tc>
                  <a:txBody>
                    <a:bodyPr/>
                    <a:lstStyle/>
                    <a:p>
                      <a:r>
                        <a:rPr lang="en-IN"/>
                        <a:t>#1</a:t>
                      </a:r>
                    </a:p>
                  </a:txBody>
                  <a:tcPr/>
                </a:tc>
                <a:tc>
                  <a:txBody>
                    <a:bodyPr/>
                    <a:lstStyle/>
                    <a:p>
                      <a:r>
                        <a:rPr lang="en-IN"/>
                        <a:t>46</a:t>
                      </a:r>
                    </a:p>
                  </a:txBody>
                  <a:tcPr/>
                </a:tc>
                <a:tc>
                  <a:txBody>
                    <a:bodyPr/>
                    <a:lstStyle/>
                    <a:p>
                      <a:r>
                        <a:rPr lang="en-IN"/>
                        <a:t>51</a:t>
                      </a:r>
                    </a:p>
                  </a:txBody>
                  <a:tcPr/>
                </a:tc>
                <a:tc>
                  <a:txBody>
                    <a:bodyPr/>
                    <a:lstStyle/>
                    <a:p>
                      <a:r>
                        <a:rPr lang="en-IN"/>
                        <a:t>52</a:t>
                      </a:r>
                    </a:p>
                  </a:txBody>
                  <a:tcPr/>
                </a:tc>
                <a:extLst>
                  <a:ext uri="{0D108BD9-81ED-4DB2-BD59-A6C34878D82A}">
                    <a16:rowId xmlns:a16="http://schemas.microsoft.com/office/drawing/2014/main" val="3029548241"/>
                  </a:ext>
                </a:extLst>
              </a:tr>
              <a:tr h="370840">
                <a:tc>
                  <a:txBody>
                    <a:bodyPr/>
                    <a:lstStyle/>
                    <a:p>
                      <a:r>
                        <a:rPr lang="en-IN"/>
                        <a:t>#2</a:t>
                      </a:r>
                    </a:p>
                  </a:txBody>
                  <a:tcPr/>
                </a:tc>
                <a:tc>
                  <a:txBody>
                    <a:bodyPr/>
                    <a:lstStyle/>
                    <a:p>
                      <a:r>
                        <a:rPr lang="en-IN"/>
                        <a:t>54</a:t>
                      </a:r>
                    </a:p>
                  </a:txBody>
                  <a:tcPr/>
                </a:tc>
                <a:tc>
                  <a:txBody>
                    <a:bodyPr/>
                    <a:lstStyle/>
                    <a:p>
                      <a:r>
                        <a:rPr lang="en-IN"/>
                        <a:t>57</a:t>
                      </a:r>
                    </a:p>
                  </a:txBody>
                  <a:tcPr/>
                </a:tc>
                <a:tc>
                  <a:txBody>
                    <a:bodyPr/>
                    <a:lstStyle/>
                    <a:p>
                      <a:r>
                        <a:rPr lang="en-IN"/>
                        <a:t>57</a:t>
                      </a:r>
                    </a:p>
                  </a:txBody>
                  <a:tcPr/>
                </a:tc>
                <a:extLst>
                  <a:ext uri="{0D108BD9-81ED-4DB2-BD59-A6C34878D82A}">
                    <a16:rowId xmlns:a16="http://schemas.microsoft.com/office/drawing/2014/main" val="1659185295"/>
                  </a:ext>
                </a:extLst>
              </a:tr>
            </a:tbl>
          </a:graphicData>
        </a:graphic>
      </p:graphicFrame>
    </p:spTree>
    <p:extLst>
      <p:ext uri="{BB962C8B-B14F-4D97-AF65-F5344CB8AC3E}">
        <p14:creationId xmlns:p14="http://schemas.microsoft.com/office/powerpoint/2010/main" val="1573853562"/>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1199456" y="2348880"/>
            <a:ext cx="10515600" cy="4351338"/>
          </a:xfrm>
        </p:spPr>
        <p:txBody>
          <a:bodyPr>
            <a:normAutofit/>
          </a:bodyPr>
          <a:lstStyle/>
          <a:p>
            <a:pPr marL="0" indent="0">
              <a:buNone/>
            </a:pPr>
            <a:r>
              <a:rPr lang="en-IN" sz="8800" b="1" dirty="0"/>
              <a:t>THANK YOU !!! </a:t>
            </a:r>
            <a:r>
              <a:rPr lang="en-IN" sz="8800" b="1" dirty="0">
                <a:sym typeface="Wingdings" panose="05000000000000000000" pitchFamily="2" charset="2"/>
              </a:rPr>
              <a:t></a:t>
            </a:r>
            <a:endParaRPr lang="en-IN" sz="8800" b="1" dirty="0"/>
          </a:p>
        </p:txBody>
      </p:sp>
    </p:spTree>
    <p:extLst>
      <p:ext uri="{BB962C8B-B14F-4D97-AF65-F5344CB8AC3E}">
        <p14:creationId xmlns:p14="http://schemas.microsoft.com/office/powerpoint/2010/main" val="4069790323"/>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5.0.12"/>
  <p:tag name="AS_OS" val="Microsoft Windows NT 10.0.17763.0"/>
  <p:tag name="AS_RELEASE_DATE" val="2021.12.14"/>
  <p:tag name="AS_TITLE" val="Aspose.Slides for .NET5"/>
  <p:tag name="AS_VERSION" val="21.1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panose="020F0502020204030204"/>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panose="020F0502020204030204"/>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panose="020F0502020204030204"/>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33DB05803D9D4BBA1BD1872CBC26D7" ma:contentTypeVersion="8" ma:contentTypeDescription="Create a new document." ma:contentTypeScope="" ma:versionID="374c54d3789e8924d0a44dd4f52473f0">
  <xsd:schema xmlns:xsd="http://www.w3.org/2001/XMLSchema" xmlns:xs="http://www.w3.org/2001/XMLSchema" xmlns:p="http://schemas.microsoft.com/office/2006/metadata/properties" xmlns:ns2="637faa6f-015c-4686-a4fa-f5515eac0fad" targetNamespace="http://schemas.microsoft.com/office/2006/metadata/properties" ma:root="true" ma:fieldsID="1db52d2129df0d1456d4ca29ddbedc1a" ns2:_="">
    <xsd:import namespace="637faa6f-015c-4686-a4fa-f5515eac0fa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7faa6f-015c-4686-a4fa-f5515eac0fa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2CF5422-BD52-4C7B-AA7C-CB13193C5A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7faa6f-015c-4686-a4fa-f5515eac0f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E24368-027B-422E-8AF9-B05E377715D8}">
  <ds:schemaRefs>
    <ds:schemaRef ds:uri="http://schemas.microsoft.com/sharepoint/v3/contenttype/forms"/>
  </ds:schemaRefs>
</ds:datastoreItem>
</file>

<file path=customXml/itemProps3.xml><?xml version="1.0" encoding="utf-8"?>
<ds:datastoreItem xmlns:ds="http://schemas.openxmlformats.org/officeDocument/2006/customXml" ds:itemID="{EFAFFA07-A3F2-474E-BC93-EA4A5DEE797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11</TotalTime>
  <Words>1995</Words>
  <Application>Microsoft Office PowerPoint</Application>
  <PresentationFormat>Widescreen</PresentationFormat>
  <Paragraphs>267</Paragraphs>
  <Slides>96</Slides>
  <Notes>0</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96</vt:i4>
      </vt:variant>
    </vt:vector>
  </HeadingPairs>
  <TitlesOfParts>
    <vt:vector size="115" baseType="lpstr">
      <vt:lpstr>-apple-system</vt:lpstr>
      <vt:lpstr>Arial</vt:lpstr>
      <vt:lpstr>Arial Black</vt:lpstr>
      <vt:lpstr>Arimo</vt:lpstr>
      <vt:lpstr>Bahnschrift</vt:lpstr>
      <vt:lpstr>Barlow</vt:lpstr>
      <vt:lpstr>Calibri</vt:lpstr>
      <vt:lpstr>Calibri Light</vt:lpstr>
      <vt:lpstr>charter</vt:lpstr>
      <vt:lpstr>inherit</vt:lpstr>
      <vt:lpstr>Lato</vt:lpstr>
      <vt:lpstr>Open Sans</vt:lpstr>
      <vt:lpstr>Roboto</vt:lpstr>
      <vt:lpstr>Wingdings</vt:lpstr>
      <vt:lpstr>Office Theme</vt:lpstr>
      <vt:lpstr>Office Theme</vt:lpstr>
      <vt:lpstr>Office Theme</vt:lpstr>
      <vt:lpstr>Office Theme</vt:lpstr>
      <vt:lpstr>Office Theme</vt:lpstr>
      <vt:lpstr>FOOTBALL DATA ANALYTICS</vt:lpstr>
      <vt:lpstr>AGENDA</vt:lpstr>
      <vt:lpstr>APACHE SPARK</vt:lpstr>
      <vt:lpstr>PowerPoint Presentation</vt:lpstr>
      <vt:lpstr>KEY FEATURES OF APACHE SPARK</vt:lpstr>
      <vt:lpstr>KEY FEATURES OF APACHE SPARK</vt:lpstr>
      <vt:lpstr>              APACHE SPARK ECOSYSTEM</vt:lpstr>
      <vt:lpstr>PowerPoint Presentation</vt:lpstr>
      <vt:lpstr>PowerPoint Presentation</vt:lpstr>
      <vt:lpstr>PowerPoint Presentation</vt:lpstr>
      <vt:lpstr>PYSPARK</vt:lpstr>
      <vt:lpstr>Advantages of using PySpark: </vt:lpstr>
      <vt:lpstr>PowerPoint Presentation</vt:lpstr>
      <vt:lpstr>PowerPoint Presentation</vt:lpstr>
      <vt:lpstr>PowerPoint Presentation</vt:lpstr>
      <vt:lpstr>Setting Up Pyspark in Colab</vt:lpstr>
      <vt:lpstr>PowerPoint Presentation</vt:lpstr>
      <vt:lpstr>PowerPoint Presentation</vt:lpstr>
      <vt:lpstr>PowerPoint Presentation</vt:lpstr>
      <vt:lpstr>PowerPoint Presentation</vt:lpstr>
      <vt:lpstr>DATASET</vt:lpstr>
      <vt:lpstr>RAW DATA</vt:lpstr>
      <vt:lpstr>PRINT SCHEMA</vt:lpstr>
      <vt:lpstr>DATASET DIMENSIONS</vt:lpstr>
      <vt:lpstr>YOUNGEST PLAYERS                         OLDEST PLAYERS</vt:lpstr>
      <vt:lpstr>HIGHEST RATED PLAYER</vt:lpstr>
      <vt:lpstr>PLAYER RATING VS POTENTIAL</vt:lpstr>
      <vt:lpstr>Graph showing how potential changes over age</vt:lpstr>
      <vt:lpstr>AGE VS RATING </vt:lpstr>
      <vt:lpstr>Countries with oldest talents</vt:lpstr>
      <vt:lpstr>Countries with youngest talents</vt:lpstr>
      <vt:lpstr>GROWTH POTENTIAL</vt:lpstr>
      <vt:lpstr>CLUB WITH BEST PLAYERS</vt:lpstr>
      <vt:lpstr>CLUB WITH MOST WORLD CLASS PLAYERS (ABOVE 85 RATING) </vt:lpstr>
      <vt:lpstr>MOST PREFERRED FOOT</vt:lpstr>
      <vt:lpstr>WORK RATE VS RATING</vt:lpstr>
      <vt:lpstr>WORK RATE VS SKILLS</vt:lpstr>
      <vt:lpstr>How good are reputed players?</vt:lpstr>
      <vt:lpstr>CLUBS WITH MOST REPUTED PLAYERS</vt:lpstr>
      <vt:lpstr>Age vs value</vt:lpstr>
      <vt:lpstr>PLAYER RATING VS VALUE</vt:lpstr>
      <vt:lpstr>Distribution Of Player on basis on body type and their rating </vt:lpstr>
      <vt:lpstr>Player Count By Position </vt:lpstr>
      <vt:lpstr>Average rating by position</vt:lpstr>
      <vt:lpstr>Player value by position</vt:lpstr>
      <vt:lpstr>PLAYER WITH BEST RATING BY POSITION</vt:lpstr>
      <vt:lpstr>MOST EXPENSIVE PLAYER BY POSITION</vt:lpstr>
      <vt:lpstr>Distribution of player value by field position</vt:lpstr>
      <vt:lpstr>NO. OF PLAYERS VS AGE </vt:lpstr>
      <vt:lpstr>Average rating by section</vt:lpstr>
      <vt:lpstr>Attacking Abilities</vt:lpstr>
      <vt:lpstr>Midfield abilities</vt:lpstr>
      <vt:lpstr>DEFENSIVE ABILITIES</vt:lpstr>
      <vt:lpstr>General Abilities</vt:lpstr>
      <vt:lpstr>PLAYERS WITH HIGHEST RELEASE CLAUSE</vt:lpstr>
      <vt:lpstr>Average release clause by position</vt:lpstr>
      <vt:lpstr>Player with best attacking ability</vt:lpstr>
      <vt:lpstr>Player with best midfield ability</vt:lpstr>
      <vt:lpstr>Player with best defensive ability</vt:lpstr>
      <vt:lpstr>Player with best goal keeping ability</vt:lpstr>
      <vt:lpstr>CLUB WITH BEST ATTACK </vt:lpstr>
      <vt:lpstr>CLUB WITH BEST MIDFIELD</vt:lpstr>
      <vt:lpstr>CLUB WITH BEST DEFENSE </vt:lpstr>
      <vt:lpstr>BEST PLAYERS AT EACH ASPECT OF THE GAME</vt:lpstr>
      <vt:lpstr>HOW AGE AFFECT PLAYER ABILITY </vt:lpstr>
      <vt:lpstr>PCA SCORE VS OVERALL VARIABLE FOR FORWARD PLAYERS</vt:lpstr>
      <vt:lpstr>PREMIER LEAGUE ANALYSIS</vt:lpstr>
      <vt:lpstr>DATASET </vt:lpstr>
      <vt:lpstr>DATASET ATTRIBUTES</vt:lpstr>
      <vt:lpstr>PowerPoint Presentation</vt:lpstr>
      <vt:lpstr>DATA CLEANING </vt:lpstr>
      <vt:lpstr>DATASET AFTER CLEANING :</vt:lpstr>
      <vt:lpstr>DATA PRE-PROCESSING </vt:lpstr>
      <vt:lpstr>PowerPoint Presentation</vt:lpstr>
      <vt:lpstr>SEASON WISE ANALYSIS:</vt:lpstr>
      <vt:lpstr>ANALYSIS ON TOTAL GOALS SCORED SEASON WISE</vt:lpstr>
      <vt:lpstr>SEASON-WISE ANALYSIS OF HOME AND WAY GOALS SCORED</vt:lpstr>
      <vt:lpstr>MONTH WISE ANALYSIS FOR EACH SEASON</vt:lpstr>
      <vt:lpstr>HEATMAP OF GOAL DISTRIBUTION BASED ON MONTH</vt:lpstr>
      <vt:lpstr>MATCH WISE ANALYSIS FOR EACH MONTH </vt:lpstr>
      <vt:lpstr>HEAT MAP OF GOALS PER MATCH BASED ON MONTH</vt:lpstr>
      <vt:lpstr>HOME SHOTS VS AWAY SHOTS</vt:lpstr>
      <vt:lpstr>OVERALL GOALS SCORED - CLUB WISE</vt:lpstr>
      <vt:lpstr>SHOT CONVERSION RATE CALCULATION</vt:lpstr>
      <vt:lpstr>PowerPoint Presentation</vt:lpstr>
      <vt:lpstr>HOME WIN % CLUB WISE</vt:lpstr>
      <vt:lpstr>HOME GROUND WIN %</vt:lpstr>
      <vt:lpstr>RED CARDS ISSUED BY REFEREES</vt:lpstr>
      <vt:lpstr>PowerPoint Presentation</vt:lpstr>
      <vt:lpstr>CREATING FEATURE TABLES TO TRAIN THE ML MODEL</vt:lpstr>
      <vt:lpstr>PowerPoint Presentation</vt:lpstr>
      <vt:lpstr>GENERATED TRAINING SET #1</vt:lpstr>
      <vt:lpstr>MERGING THE DATAFRAMES- TRAINING SET #2</vt:lpstr>
      <vt:lpstr>TRAINING THE MODEL </vt:lpstr>
      <vt:lpstr>ACCURACY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FOOTBALL DATA ANALYSIS</dc:title>
  <dc:creator>Vaishnavi</dc:creator>
  <cp:lastModifiedBy>ritika.singaravelou@outlook.com</cp:lastModifiedBy>
  <cp:revision>13</cp:revision>
  <cp:lastPrinted>2021-12-31T11:35:23Z</cp:lastPrinted>
  <dcterms:created xsi:type="dcterms:W3CDTF">2021-12-31T11:35:23Z</dcterms:created>
  <dcterms:modified xsi:type="dcterms:W3CDTF">2023-04-21T14:28:10Z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0x010100A033DB05803D9D4BBA1BD1872CBC26D7</vt:lpwstr>
  </property>
</Properties>
</file>